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738" r:id="rId2"/>
    <p:sldMasterId id="2147483716" r:id="rId3"/>
    <p:sldMasterId id="2147483694" r:id="rId4"/>
    <p:sldMasterId id="2147483760" r:id="rId5"/>
  </p:sldMasterIdLst>
  <p:notesMasterIdLst>
    <p:notesMasterId r:id="rId24"/>
  </p:notesMasterIdLst>
  <p:handoutMasterIdLst>
    <p:handoutMasterId r:id="rId25"/>
  </p:handoutMasterIdLst>
  <p:sldIdLst>
    <p:sldId id="256" r:id="rId6"/>
    <p:sldId id="307" r:id="rId7"/>
    <p:sldId id="290" r:id="rId8"/>
    <p:sldId id="328" r:id="rId9"/>
    <p:sldId id="312" r:id="rId10"/>
    <p:sldId id="319" r:id="rId11"/>
    <p:sldId id="329" r:id="rId12"/>
    <p:sldId id="335" r:id="rId13"/>
    <p:sldId id="333" r:id="rId14"/>
    <p:sldId id="330" r:id="rId15"/>
    <p:sldId id="334" r:id="rId16"/>
    <p:sldId id="331" r:id="rId17"/>
    <p:sldId id="313" r:id="rId18"/>
    <p:sldId id="336" r:id="rId19"/>
    <p:sldId id="327" r:id="rId20"/>
    <p:sldId id="308" r:id="rId21"/>
    <p:sldId id="322" r:id="rId22"/>
    <p:sldId id="316" r:id="rId2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方正姚体" panose="02010601030101010101" pitchFamily="2" charset="-122"/>
      <p:regular r:id="rId28"/>
    </p:embeddedFont>
    <p:embeddedFont>
      <p:font typeface="方正宋黑简体" panose="02010601030101010101" pitchFamily="2" charset="-122"/>
      <p:regular r:id="rId29"/>
    </p:embeddedFont>
    <p:embeddedFont>
      <p:font typeface="方正粗黑宋简体" panose="02000000000000000000" pitchFamily="2" charset="-122"/>
      <p:regular r:id="rId30"/>
    </p:embeddedFont>
    <p:embeddedFont>
      <p:font typeface="Arial Black" panose="020B0A04020102020204" pitchFamily="34" charset="0"/>
      <p:bold r:id="rId31"/>
    </p:embeddedFont>
    <p:embeddedFont>
      <p:font typeface="Bodoni MT Black" panose="02070A03080606020203" pitchFamily="18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tantia" panose="02030602050306030303" pitchFamily="18" charset="0"/>
      <p:regular r:id="rId38"/>
      <p:bold r:id="rId39"/>
      <p:italic r:id="rId40"/>
      <p:boldItalic r:id="rId41"/>
    </p:embeddedFont>
    <p:embeddedFont>
      <p:font typeface="Fira Code" panose="020B0509050000020004" pitchFamily="49" charset="0"/>
      <p:regular r:id="rId42"/>
      <p:bold r:id="rId43"/>
    </p:embeddedFont>
    <p:embeddedFont>
      <p:font typeface="Impact" panose="020B0806030902050204" pitchFamily="34" charset="0"/>
      <p:regular r:id="rId44"/>
    </p:embeddedFont>
    <p:embeddedFont>
      <p:font typeface="Open Sans Extrabold" panose="020B0906030804020204" pitchFamily="34" charset="0"/>
      <p:bold r:id="rId45"/>
    </p:embeddedFont>
    <p:embeddedFont>
      <p:font typeface="Open Sans Light" panose="020B0306030504020204" pitchFamily="34" charset="0"/>
      <p:regular r:id="rId46"/>
    </p:embeddedFont>
    <p:embeddedFont>
      <p:font typeface="Open Sans Semibold" panose="020B0706030804020204" pitchFamily="34" charset="0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77" autoAdjust="0"/>
  </p:normalViewPr>
  <p:slideViewPr>
    <p:cSldViewPr snapToGrid="0">
      <p:cViewPr varScale="1">
        <p:scale>
          <a:sx n="80" d="100"/>
          <a:sy n="80" d="100"/>
        </p:scale>
        <p:origin x="102" y="12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76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99B71-3C26-4A5B-B8C3-2691142635E4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FB89-C2C8-406A-AC49-371564A8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1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C862-30F7-40F5-83D4-EC0662F56793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456E-4B5F-483E-AAF0-0D6AA3A6C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6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84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在软件中通过按键的方式，生成常见的模型，并且可以通过鼠标交互，改模型的坐标系，也可以改变摄像机的坐标系，从而改变观察的视角。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可以生成相互重叠的多个模型，并且在建模中增加碰撞检测，保证模型间不会重合，同时碰撞检测还可以通过一个开关来与关闭，方便用户生成重合的模型。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用户可以将当前的模型保存到文件中，还能够从文件中导入以前建立的模型。同时，还支持将模型输出成常见的图片格式。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进阶需求：增加光照模块，并且移动光源，能够在界面中查看光照对模型的影响。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8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0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2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81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6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5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1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41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6020E-DD25-4A6E-AE42-AF17A7A9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2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06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849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624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30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11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53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5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517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258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37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94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600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03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4882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21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277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661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987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13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4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94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886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37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512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88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777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192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0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33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685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6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35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5811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0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60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013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30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1839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7869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38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088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592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0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2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0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879" r:id="rId14"/>
    <p:sldLayoutId id="2147483896" r:id="rId15"/>
    <p:sldLayoutId id="2147483897" r:id="rId16"/>
    <p:sldLayoutId id="2147483900" r:id="rId17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5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00" y="989250"/>
            <a:ext cx="1419167" cy="1097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937" y="1833086"/>
            <a:ext cx="5798634" cy="2339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200" spc="-100" dirty="0" err="1">
                <a:solidFill>
                  <a:srgbClr val="FFC00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rPr>
              <a:t>Lig</a:t>
            </a:r>
            <a:r>
              <a:rPr lang="en-US" altLang="zh-CN" sz="7200" spc="-100" dirty="0" err="1">
                <a:solidFill>
                  <a:srgbClr val="00B0F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rPr>
              <a:t>Draw</a:t>
            </a:r>
            <a:endParaRPr lang="en-US" altLang="zh-CN" sz="7200" spc="-100" dirty="0">
              <a:solidFill>
                <a:srgbClr val="00B0F0"/>
              </a:solidFill>
              <a:latin typeface="Impact" panose="020B0806030902050204" pitchFamily="34" charset="0"/>
              <a:ea typeface="方正粗黑宋简体" panose="02000000000000000000" pitchFamily="2" charset="-122"/>
              <a:cs typeface="Open Sans Semibold" pitchFamily="34" charset="0"/>
            </a:endParaRPr>
          </a:p>
          <a:p>
            <a:pPr algn="ctr"/>
            <a:r>
              <a:rPr lang="zh-CN" altLang="en-US" sz="48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轻巧</a:t>
            </a:r>
            <a:r>
              <a:rPr lang="en-US" sz="4800" b="1" spc="-100" dirty="0">
                <a:solidFill>
                  <a:srgbClr val="C00000"/>
                </a:solidFill>
                <a:latin typeface="Constantia" panose="02030602050306030303" pitchFamily="18" charset="0"/>
                <a:ea typeface="方正粗黑宋简体" panose="02000000000000000000" pitchFamily="2" charset="-122"/>
                <a:cs typeface="Open Sans Semibold" pitchFamily="34" charset="0"/>
              </a:rPr>
              <a:t>3D</a:t>
            </a:r>
            <a:r>
              <a:rPr lang="zh-CN" altLang="en-US" sz="48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建模工具</a:t>
            </a:r>
            <a:endParaRPr lang="en-US" altLang="zh-CN" sz="4800" spc="-1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en Sans Semibold" pitchFamily="34" charset="0"/>
            </a:endParaRPr>
          </a:p>
          <a:p>
            <a:pPr algn="ctr"/>
            <a:r>
              <a:rPr lang="zh-CN" altLang="en-US" sz="3200" spc="-1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en Sans Semibold" pitchFamily="34" charset="0"/>
              </a:rPr>
              <a:t>期末展示</a:t>
            </a:r>
            <a:endParaRPr lang="en-US" sz="3200" spc="-1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en Sans Semibol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4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416494" y="1115718"/>
            <a:ext cx="4663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代码解耦的一个例子：</a:t>
            </a:r>
            <a:endParaRPr lang="en-US" altLang="zh-CN" sz="28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27D200-F363-4792-957F-DB54D9D15640}"/>
              </a:ext>
            </a:extLst>
          </p:cNvPr>
          <p:cNvSpPr/>
          <p:nvPr/>
        </p:nvSpPr>
        <p:spPr>
          <a:xfrm>
            <a:off x="2334125" y="1986099"/>
            <a:ext cx="6220328" cy="1779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678DD"/>
                </a:solidFill>
                <a:latin typeface="Fira Code" panose="020B0509050000020004" pitchFamily="49" charset="0"/>
              </a:rPr>
              <a:t>def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61AFEF"/>
                </a:solidFill>
                <a:latin typeface="Fira Code" panose="020B0509050000020004" pitchFamily="49" charset="0"/>
              </a:rPr>
              <a:t>trigger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(self,</a:t>
            </a:r>
            <a:r>
              <a:rPr lang="en-US" dirty="0">
                <a:solidFill>
                  <a:srgbClr val="D19A66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name,</a:t>
            </a:r>
            <a:r>
              <a:rPr lang="en-US" dirty="0">
                <a:solidFill>
                  <a:srgbClr val="D19A66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*</a:t>
            </a:r>
            <a:r>
              <a:rPr lang="en-US" dirty="0" err="1">
                <a:solidFill>
                  <a:srgbClr val="ABB2BF"/>
                </a:solidFill>
                <a:latin typeface="Fira Code" panose="020B0509050000020004" pitchFamily="49" charset="0"/>
              </a:rPr>
              <a:t>args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19A66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**</a:t>
            </a:r>
            <a:r>
              <a:rPr lang="en-US" dirty="0" err="1">
                <a:solidFill>
                  <a:srgbClr val="ABB2BF"/>
                </a:solidFill>
                <a:latin typeface="Fira Code" panose="020B0509050000020004" pitchFamily="49" charset="0"/>
              </a:rPr>
              <a:t>kwargs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:</a:t>
            </a:r>
          </a:p>
          <a:p>
            <a:pPr lvl="1"/>
            <a:r>
              <a:rPr lang="en-US" dirty="0">
                <a:solidFill>
                  <a:srgbClr val="98C379"/>
                </a:solidFill>
                <a:latin typeface="Fira Code" panose="020B0509050000020004" pitchFamily="49" charset="0"/>
              </a:rPr>
              <a:t>""“</a:t>
            </a:r>
          </a:p>
          <a:p>
            <a:pPr lvl="1"/>
            <a:r>
              <a:rPr lang="en-US" dirty="0">
                <a:solidFill>
                  <a:srgbClr val="98C379"/>
                </a:solidFill>
                <a:latin typeface="Fira Code" panose="020B0509050000020004" pitchFamily="49" charset="0"/>
              </a:rPr>
              <a:t>calls a callback, forwards the </a:t>
            </a:r>
            <a:r>
              <a:rPr lang="en-US" dirty="0" err="1">
                <a:solidFill>
                  <a:srgbClr val="98C379"/>
                </a:solidFill>
                <a:latin typeface="Fira Code" panose="020B0509050000020004" pitchFamily="49" charset="0"/>
              </a:rPr>
              <a:t>args</a:t>
            </a:r>
            <a:endParaRPr lang="en-US" dirty="0">
              <a:solidFill>
                <a:srgbClr val="98C379"/>
              </a:solidFill>
              <a:latin typeface="Fira Code" panose="020B0509050000020004" pitchFamily="49" charset="0"/>
            </a:endParaRPr>
          </a:p>
          <a:p>
            <a:pPr lvl="1"/>
            <a:r>
              <a:rPr lang="en-US" dirty="0">
                <a:solidFill>
                  <a:srgbClr val="98C379"/>
                </a:solidFill>
                <a:latin typeface="Fira Code" panose="020B0509050000020004" pitchFamily="49" charset="0"/>
              </a:rPr>
              <a:t>"""</a:t>
            </a:r>
            <a:endParaRPr lang="en-US" dirty="0">
              <a:solidFill>
                <a:srgbClr val="BBBBBB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C678DD"/>
                </a:solidFill>
                <a:latin typeface="Fira Code" panose="020B0509050000020004" pitchFamily="49" charset="0"/>
              </a:rPr>
              <a:t>    for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Fira Code" panose="020B0509050000020004" pitchFamily="49" charset="0"/>
              </a:rPr>
              <a:t>func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in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06C75"/>
                </a:solidFill>
                <a:latin typeface="Fira Code" panose="020B0509050000020004" pitchFamily="49" charset="0"/>
              </a:rPr>
              <a:t>self</a:t>
            </a:r>
            <a:r>
              <a:rPr lang="en-US" dirty="0" err="1">
                <a:solidFill>
                  <a:srgbClr val="BBBBBB"/>
                </a:solidFill>
                <a:latin typeface="Fira Code" panose="020B0509050000020004" pitchFamily="49" charset="0"/>
              </a:rPr>
              <a:t>.callbacks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[name]:</a:t>
            </a:r>
          </a:p>
          <a:p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        </a:t>
            </a:r>
            <a:r>
              <a:rPr lang="en-US" dirty="0" err="1">
                <a:solidFill>
                  <a:srgbClr val="BBBBBB"/>
                </a:solidFill>
                <a:latin typeface="Fira Code" panose="020B0509050000020004" pitchFamily="49" charset="0"/>
              </a:rPr>
              <a:t>func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*</a:t>
            </a:r>
            <a:r>
              <a:rPr lang="en-US" dirty="0" err="1">
                <a:solidFill>
                  <a:srgbClr val="BBBBBB"/>
                </a:solidFill>
                <a:latin typeface="Fira Code" panose="020B0509050000020004" pitchFamily="49" charset="0"/>
              </a:rPr>
              <a:t>args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ABB2BF"/>
                </a:solidFill>
                <a:latin typeface="Fira Code" panose="020B0509050000020004" pitchFamily="49" charset="0"/>
              </a:rPr>
              <a:t>**</a:t>
            </a:r>
            <a:r>
              <a:rPr lang="en-US" dirty="0" err="1">
                <a:solidFill>
                  <a:srgbClr val="BBBBBB"/>
                </a:solidFill>
                <a:latin typeface="Fira Code" panose="020B0509050000020004" pitchFamily="49" charset="0"/>
              </a:rPr>
              <a:t>kwargs</a:t>
            </a:r>
            <a:r>
              <a:rPr lang="en-US" dirty="0">
                <a:solidFill>
                  <a:srgbClr val="BBBBBB"/>
                </a:solidFill>
                <a:latin typeface="Fira Code" panose="020B0509050000020004" pitchFamily="49" charset="0"/>
              </a:rPr>
              <a:t>)</a:t>
            </a:r>
            <a:endParaRPr lang="en-US" b="0" dirty="0">
              <a:solidFill>
                <a:srgbClr val="BBBBBB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0C56BD-2EB4-451C-893A-0CD9ADB59E0F}"/>
              </a:ext>
            </a:extLst>
          </p:cNvPr>
          <p:cNvSpPr/>
          <p:nvPr/>
        </p:nvSpPr>
        <p:spPr>
          <a:xfrm>
            <a:off x="1701477" y="1135950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增加一个新需求：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拖动物体时，随着物体的移动，颜色逐渐改变</a:t>
            </a:r>
            <a:endParaRPr lang="zh-CN" altLang="en-US" sz="2400" b="0" dirty="0">
              <a:effectLst/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2E7130-21AA-4113-9DD1-B635B52172CA}"/>
              </a:ext>
            </a:extLst>
          </p:cNvPr>
          <p:cNvSpPr/>
          <p:nvPr/>
        </p:nvSpPr>
        <p:spPr>
          <a:xfrm>
            <a:off x="1115816" y="110336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8E8C21-29BE-4E14-AC9C-13B5F3DB05D0}"/>
              </a:ext>
            </a:extLst>
          </p:cNvPr>
          <p:cNvSpPr/>
          <p:nvPr/>
        </p:nvSpPr>
        <p:spPr>
          <a:xfrm>
            <a:off x="1701477" y="2221597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修改原回调函数，插入变色代码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400" b="0" dirty="0">
                <a:effectLst/>
                <a:latin typeface="方正宋黑简体" panose="02010601030101010101" pitchFamily="2" charset="-122"/>
                <a:ea typeface="方正宋黑简体" panose="02010601030101010101" pitchFamily="2" charset="-122"/>
              </a:rPr>
              <a:t>需要修改现有的函数内的逻辑！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EC2ABE-F3C5-4A80-94C2-F7FCE052D51B}"/>
              </a:ext>
            </a:extLst>
          </p:cNvPr>
          <p:cNvSpPr/>
          <p:nvPr/>
        </p:nvSpPr>
        <p:spPr>
          <a:xfrm>
            <a:off x="2820414" y="354588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我们是如何实现的？</a:t>
            </a:r>
            <a:endParaRPr lang="zh-CN" altLang="en-US" sz="2400" b="0" dirty="0">
              <a:effectLst/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6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D4C024-8157-42D5-A54E-DEC1A68A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70" y="-220662"/>
            <a:ext cx="5041535" cy="55025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0C56BD-2EB4-451C-893A-0CD9ADB59E0F}"/>
              </a:ext>
            </a:extLst>
          </p:cNvPr>
          <p:cNvSpPr/>
          <p:nvPr/>
        </p:nvSpPr>
        <p:spPr>
          <a:xfrm>
            <a:off x="548133" y="228519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增减功能极其方便</a:t>
            </a:r>
            <a:endParaRPr lang="zh-CN" altLang="en-US" sz="2800" b="0" dirty="0">
              <a:effectLst/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2E7130-21AA-4113-9DD1-B635B52172CA}"/>
              </a:ext>
            </a:extLst>
          </p:cNvPr>
          <p:cNvSpPr/>
          <p:nvPr/>
        </p:nvSpPr>
        <p:spPr>
          <a:xfrm>
            <a:off x="1067688" y="1103367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原：修改回调函数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现：注册新变色函数，不修改原回调函数</a:t>
            </a:r>
          </a:p>
        </p:txBody>
      </p:sp>
    </p:spTree>
    <p:extLst>
      <p:ext uri="{BB962C8B-B14F-4D97-AF65-F5344CB8AC3E}">
        <p14:creationId xmlns:p14="http://schemas.microsoft.com/office/powerpoint/2010/main" val="29057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项目难点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825806" y="1270977"/>
            <a:ext cx="6851736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底层接口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大量运用矩阵变换 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物体平移，伸缩，旋转均需矩阵变换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光线追踪与包围盒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鼠标位置→二维坐标→选中空间物体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1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第三方库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53C6545-24A0-4AB4-A398-9919D75FC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03367"/>
              </p:ext>
            </p:extLst>
          </p:nvPr>
        </p:nvGraphicFramePr>
        <p:xfrm>
          <a:off x="1825806" y="1185471"/>
          <a:ext cx="6871529" cy="29765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258147">
                  <a:extLst>
                    <a:ext uri="{9D8B030D-6E8A-4147-A177-3AD203B41FA5}">
                      <a16:colId xmlns:a16="http://schemas.microsoft.com/office/drawing/2014/main" val="3071594625"/>
                    </a:ext>
                  </a:extLst>
                </a:gridCol>
                <a:gridCol w="4613382">
                  <a:extLst>
                    <a:ext uri="{9D8B030D-6E8A-4147-A177-3AD203B41FA5}">
                      <a16:colId xmlns:a16="http://schemas.microsoft.com/office/drawing/2014/main" val="4224212861"/>
                    </a:ext>
                  </a:extLst>
                </a:gridCol>
              </a:tblGrid>
              <a:tr h="237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库名称</a:t>
                      </a:r>
                      <a:endParaRPr lang="zh-CN" altLang="en-US" sz="2400" dirty="0">
                        <a:solidFill>
                          <a:srgbClr val="F3F3F3"/>
                        </a:solidFill>
                        <a:effectLst/>
                        <a:latin typeface="方正宋黑简体" panose="02010601030101010101" pitchFamily="2" charset="-122"/>
                        <a:ea typeface="方正宋黑简体" panose="02010601030101010101" pitchFamily="2" charset="-122"/>
                      </a:endParaRP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库作用</a:t>
                      </a:r>
                      <a:endParaRPr lang="zh-CN" altLang="en-US" sz="2400">
                        <a:solidFill>
                          <a:srgbClr val="F3F3F3"/>
                        </a:solidFill>
                        <a:effectLst/>
                        <a:latin typeface="方正宋黑简体" panose="02010601030101010101" pitchFamily="2" charset="-122"/>
                        <a:ea typeface="方正宋黑简体" panose="02010601030101010101" pitchFamily="2" charset="-122"/>
                      </a:endParaRP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208551648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pyopengl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python</a:t>
                      </a:r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中的</a:t>
                      </a:r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opengl</a:t>
                      </a:r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接口函数库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288775777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numpy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线性代数数学库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3764648170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OpenGL.GLUT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窗口管理库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4013070857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collections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python</a:t>
                      </a:r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中额外的数据结构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2300398609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pyglm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矩阵变换库，与</a:t>
                      </a:r>
                      <a:r>
                        <a:rPr lang="en-US" altLang="zh-CN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OpenGL</a:t>
                      </a:r>
                      <a:r>
                        <a:rPr lang="zh-CN" alt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协同使用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4257090494"/>
                  </a:ext>
                </a:extLst>
              </a:tr>
              <a:tr h="23784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pickle</a:t>
                      </a:r>
                    </a:p>
                  </a:txBody>
                  <a:tcPr marL="59460" marR="59460" marT="29730" marB="2973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用来存放</a:t>
                      </a:r>
                      <a:r>
                        <a:rPr lang="en-US" altLang="zh-CN" sz="2400" dirty="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python</a:t>
                      </a:r>
                      <a:r>
                        <a:rPr lang="zh-CN" altLang="en-US" sz="2400" dirty="0">
                          <a:effectLst/>
                          <a:latin typeface="方正宋黑简体" panose="02010601030101010101" pitchFamily="2" charset="-122"/>
                          <a:ea typeface="方正宋黑简体" panose="02010601030101010101" pitchFamily="2" charset="-122"/>
                        </a:rPr>
                        <a:t>对象到文件中</a:t>
                      </a:r>
                    </a:p>
                  </a:txBody>
                  <a:tcPr marL="59460" marR="59460" marT="29730" marB="29730" anchor="ctr"/>
                </a:tc>
                <a:extLst>
                  <a:ext uri="{0D108BD9-81ED-4DB2-BD59-A6C34878D82A}">
                    <a16:rowId xmlns:a16="http://schemas.microsoft.com/office/drawing/2014/main" val="350280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组员名单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2609462" y="1353451"/>
            <a:ext cx="3881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16337269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颜彬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16337237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王永锋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16337232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王锦鹏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16337229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王浩翔</a:t>
            </a:r>
          </a:p>
        </p:txBody>
      </p:sp>
    </p:spTree>
    <p:extLst>
      <p:ext uri="{BB962C8B-B14F-4D97-AF65-F5344CB8AC3E}">
        <p14:creationId xmlns:p14="http://schemas.microsoft.com/office/powerpoint/2010/main" val="1503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5" y="1371601"/>
            <a:ext cx="1332230" cy="10302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48091" y="2409880"/>
            <a:ext cx="6506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o-RO" sz="5400" kern="900" spc="-70" dirty="0">
                <a:solidFill>
                  <a:srgbClr val="002060"/>
                </a:solidFill>
                <a:latin typeface="Arial Black" panose="020B0A04020102020204" pitchFamily="34" charset="0"/>
                <a:ea typeface="Open Sans Extrabold" pitchFamily="34" charset="0"/>
                <a:cs typeface="Open Sans Extrabold" pitchFamily="34" charset="0"/>
              </a:rPr>
              <a:t>THANK YOU</a:t>
            </a:r>
            <a:endParaRPr lang="en-US" sz="5400" kern="900" spc="-70" dirty="0">
              <a:solidFill>
                <a:srgbClr val="002060"/>
              </a:solidFill>
              <a:latin typeface="Arial Black" panose="020B0A0402010202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" y="968835"/>
            <a:ext cx="1605636" cy="17213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7" y="623740"/>
            <a:ext cx="1012798" cy="10857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93" y="1597774"/>
            <a:ext cx="1012798" cy="10857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8" y="2473971"/>
            <a:ext cx="503086" cy="5393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7" y="2347657"/>
            <a:ext cx="330808" cy="3546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2" y="1371601"/>
            <a:ext cx="340264" cy="5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开发时间轴</a:t>
            </a:r>
          </a:p>
        </p:txBody>
      </p:sp>
      <p:grpSp>
        <p:nvGrpSpPr>
          <p:cNvPr id="5" name="0fa18ad7-bea0-4fa6-ab90-32c11e9170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EAC375-4427-4494-B3F8-36C26EA72E4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2429" y="982333"/>
            <a:ext cx="7991321" cy="3268981"/>
            <a:chOff x="763239" y="1359338"/>
            <a:chExt cx="10655094" cy="4358641"/>
          </a:xfrm>
        </p:grpSpPr>
        <p:grpSp>
          <p:nvGrpSpPr>
            <p:cNvPr id="6" name="íṥlíďê">
              <a:extLst>
                <a:ext uri="{FF2B5EF4-FFF2-40B4-BE49-F238E27FC236}">
                  <a16:creationId xmlns:a16="http://schemas.microsoft.com/office/drawing/2014/main" id="{2C27B021-0470-4AF1-A586-BFB50F1C96C5}"/>
                </a:ext>
              </a:extLst>
            </p:cNvPr>
            <p:cNvGrpSpPr/>
            <p:nvPr/>
          </p:nvGrpSpPr>
          <p:grpSpPr>
            <a:xfrm>
              <a:off x="923155" y="2006601"/>
              <a:ext cx="10495178" cy="3173445"/>
              <a:chOff x="923155" y="1264510"/>
              <a:chExt cx="10495178" cy="4657623"/>
            </a:xfrm>
          </p:grpSpPr>
          <p:sp>
            <p:nvSpPr>
              <p:cNvPr id="55" name="ísḷiḓè">
                <a:extLst>
                  <a:ext uri="{FF2B5EF4-FFF2-40B4-BE49-F238E27FC236}">
                    <a16:creationId xmlns:a16="http://schemas.microsoft.com/office/drawing/2014/main" id="{0F2C304A-C158-4A7E-8A81-1DA08F00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155" y="4394432"/>
                <a:ext cx="2533747" cy="1527700"/>
              </a:xfrm>
              <a:prstGeom prst="rect">
                <a:avLst/>
              </a:prstGeom>
              <a:solidFill>
                <a:schemeClr val="accent5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ṡḷîḑé">
                <a:extLst>
                  <a:ext uri="{FF2B5EF4-FFF2-40B4-BE49-F238E27FC236}">
                    <a16:creationId xmlns:a16="http://schemas.microsoft.com/office/drawing/2014/main" id="{B1155E48-CCA0-4107-B278-CB04705B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574" y="5220384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ḷíďe">
                <a:extLst>
                  <a:ext uri="{FF2B5EF4-FFF2-40B4-BE49-F238E27FC236}">
                    <a16:creationId xmlns:a16="http://schemas.microsoft.com/office/drawing/2014/main" id="{95586FE2-A96D-4E31-8A51-C75EA8F09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574" y="3692684"/>
                <a:ext cx="2533747" cy="1527700"/>
              </a:xfrm>
              <a:prstGeom prst="rect">
                <a:avLst/>
              </a:prstGeom>
              <a:solidFill>
                <a:schemeClr val="accent4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šļíďe">
                <a:extLst>
                  <a:ext uri="{FF2B5EF4-FFF2-40B4-BE49-F238E27FC236}">
                    <a16:creationId xmlns:a16="http://schemas.microsoft.com/office/drawing/2014/main" id="{E5DDEF45-A2F1-4873-9AF0-6883102D8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1993" y="4518636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şlïḋé">
                <a:extLst>
                  <a:ext uri="{FF2B5EF4-FFF2-40B4-BE49-F238E27FC236}">
                    <a16:creationId xmlns:a16="http://schemas.microsoft.com/office/drawing/2014/main" id="{27FD77D7-C35C-4576-B3C6-9EF56D78A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8203" y="2990935"/>
                <a:ext cx="2533747" cy="15277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śḷiḋe">
                <a:extLst>
                  <a:ext uri="{FF2B5EF4-FFF2-40B4-BE49-F238E27FC236}">
                    <a16:creationId xmlns:a16="http://schemas.microsoft.com/office/drawing/2014/main" id="{8C4A319A-F707-4A96-868C-3ACB2020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201" y="3816887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ṩḻíďé">
                <a:extLst>
                  <a:ext uri="{FF2B5EF4-FFF2-40B4-BE49-F238E27FC236}">
                    <a16:creationId xmlns:a16="http://schemas.microsoft.com/office/drawing/2014/main" id="{8DC94700-E9BA-431F-9F56-2C0A558EB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201" y="2295397"/>
                <a:ext cx="2533747" cy="1527700"/>
              </a:xfrm>
              <a:prstGeom prst="rect">
                <a:avLst/>
              </a:prstGeom>
              <a:solidFill>
                <a:schemeClr val="accent6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iş1ïde">
                <a:extLst>
                  <a:ext uri="{FF2B5EF4-FFF2-40B4-BE49-F238E27FC236}">
                    <a16:creationId xmlns:a16="http://schemas.microsoft.com/office/drawing/2014/main" id="{54508023-4722-498F-8D98-38CAE8DE0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8410" y="3108928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ṣḻîḍé">
                <a:extLst>
                  <a:ext uri="{FF2B5EF4-FFF2-40B4-BE49-F238E27FC236}">
                    <a16:creationId xmlns:a16="http://schemas.microsoft.com/office/drawing/2014/main" id="{09DBD574-88B9-41E0-B2D9-D67E8D7EA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8410" y="1264510"/>
                <a:ext cx="3129923" cy="2179768"/>
              </a:xfrm>
              <a:prstGeom prst="rightArrow">
                <a:avLst>
                  <a:gd name="adj1" fmla="val 69463"/>
                  <a:gd name="adj2" fmla="val 28319"/>
                </a:avLst>
              </a:prstGeom>
              <a:solidFill>
                <a:schemeClr val="accent3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813CB-C0EF-4BF9-9A64-C64E26043C7C}"/>
                </a:ext>
              </a:extLst>
            </p:cNvPr>
            <p:cNvCxnSpPr/>
            <p:nvPr/>
          </p:nvCxnSpPr>
          <p:spPr>
            <a:xfrm flipV="1">
              <a:off x="1914782" y="3655830"/>
              <a:ext cx="0" cy="416261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ṥľïḑe">
              <a:extLst>
                <a:ext uri="{FF2B5EF4-FFF2-40B4-BE49-F238E27FC236}">
                  <a16:creationId xmlns:a16="http://schemas.microsoft.com/office/drawing/2014/main" id="{707C8DF7-73A2-411E-A2BC-21D97644B9C1}"/>
                </a:ext>
              </a:extLst>
            </p:cNvPr>
            <p:cNvGrpSpPr/>
            <p:nvPr/>
          </p:nvGrpSpPr>
          <p:grpSpPr>
            <a:xfrm>
              <a:off x="763239" y="2710886"/>
              <a:ext cx="2444239" cy="882168"/>
              <a:chOff x="702527" y="2748850"/>
              <a:chExt cx="2444239" cy="882168"/>
            </a:xfrm>
          </p:grpSpPr>
          <p:sp>
            <p:nvSpPr>
              <p:cNvPr id="53" name="îSlîḑê">
                <a:extLst>
                  <a:ext uri="{FF2B5EF4-FFF2-40B4-BE49-F238E27FC236}">
                    <a16:creationId xmlns:a16="http://schemas.microsoft.com/office/drawing/2014/main" id="{7C4C134C-469E-4667-9B17-D5EDA46A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/>
                    </a:solidFill>
                    <a:latin typeface="Arial Black" panose="020B0A04020102020204" pitchFamily="34" charset="0"/>
                  </a:rPr>
                  <a:t>2018.4.23</a:t>
                </a:r>
                <a:endParaRPr lang="zh-CN" altLang="en-US" sz="1600" b="1" dirty="0">
                  <a:solidFill>
                    <a:schemeClr val="accent5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iṩ1iḑè">
                <a:extLst>
                  <a:ext uri="{FF2B5EF4-FFF2-40B4-BE49-F238E27FC236}">
                    <a16:creationId xmlns:a16="http://schemas.microsoft.com/office/drawing/2014/main" id="{3728ADB5-E71F-493D-8D44-495097105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527" y="3126087"/>
                <a:ext cx="2444239" cy="504931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确定选题与分工</a:t>
                </a:r>
              </a:p>
            </p:txBody>
          </p:sp>
        </p:grpSp>
        <p:cxnSp>
          <p:nvCxnSpPr>
            <p:cNvPr id="10" name="Straight Connector 20">
              <a:extLst>
                <a:ext uri="{FF2B5EF4-FFF2-40B4-BE49-F238E27FC236}">
                  <a16:creationId xmlns:a16="http://schemas.microsoft.com/office/drawing/2014/main" id="{0C775591-6813-49AA-B32C-DA888DABD700}"/>
                </a:ext>
              </a:extLst>
            </p:cNvPr>
            <p:cNvCxnSpPr/>
            <p:nvPr/>
          </p:nvCxnSpPr>
          <p:spPr>
            <a:xfrm flipV="1">
              <a:off x="3854798" y="2818608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87DC7CA1-E4D7-4A6D-A289-EE7723F8C103}"/>
                </a:ext>
              </a:extLst>
            </p:cNvPr>
            <p:cNvCxnSpPr/>
            <p:nvPr/>
          </p:nvCxnSpPr>
          <p:spPr>
            <a:xfrm>
              <a:off x="8049768" y="3933324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8">
              <a:extLst>
                <a:ext uri="{FF2B5EF4-FFF2-40B4-BE49-F238E27FC236}">
                  <a16:creationId xmlns:a16="http://schemas.microsoft.com/office/drawing/2014/main" id="{0A7C3F63-631A-4D96-B4DF-94A344D012A8}"/>
                </a:ext>
              </a:extLst>
            </p:cNvPr>
            <p:cNvCxnSpPr/>
            <p:nvPr/>
          </p:nvCxnSpPr>
          <p:spPr>
            <a:xfrm>
              <a:off x="9894187" y="3341805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32">
              <a:extLst>
                <a:ext uri="{FF2B5EF4-FFF2-40B4-BE49-F238E27FC236}">
                  <a16:creationId xmlns:a16="http://schemas.microsoft.com/office/drawing/2014/main" id="{F01FF5D4-29AD-431F-8F2F-9BC0B5F83680}"/>
                </a:ext>
              </a:extLst>
            </p:cNvPr>
            <p:cNvCxnSpPr/>
            <p:nvPr/>
          </p:nvCxnSpPr>
          <p:spPr>
            <a:xfrm flipV="1">
              <a:off x="5915449" y="2361439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ŝlíḋé">
              <a:extLst>
                <a:ext uri="{FF2B5EF4-FFF2-40B4-BE49-F238E27FC236}">
                  <a16:creationId xmlns:a16="http://schemas.microsoft.com/office/drawing/2014/main" id="{1F5B0381-0CBF-4081-8278-631650C4C9F4}"/>
                </a:ext>
              </a:extLst>
            </p:cNvPr>
            <p:cNvGrpSpPr/>
            <p:nvPr/>
          </p:nvGrpSpPr>
          <p:grpSpPr>
            <a:xfrm>
              <a:off x="1837189" y="4471792"/>
              <a:ext cx="361718" cy="416524"/>
              <a:chOff x="4565651" y="4991101"/>
              <a:chExt cx="209550" cy="241300"/>
            </a:xfrm>
            <a:solidFill>
              <a:schemeClr val="bg2"/>
            </a:solidFill>
          </p:grpSpPr>
          <p:sp>
            <p:nvSpPr>
              <p:cNvPr id="49" name="iṣḻiḍé">
                <a:extLst>
                  <a:ext uri="{FF2B5EF4-FFF2-40B4-BE49-F238E27FC236}">
                    <a16:creationId xmlns:a16="http://schemas.microsoft.com/office/drawing/2014/main" id="{E1197FD8-9428-45EB-B908-3BA0EC15D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0101" y="4991101"/>
                <a:ext cx="120650" cy="60325"/>
              </a:xfrm>
              <a:custGeom>
                <a:avLst/>
                <a:gdLst>
                  <a:gd name="T0" fmla="*/ 32 w 32"/>
                  <a:gd name="T1" fmla="*/ 8 h 16"/>
                  <a:gd name="T2" fmla="*/ 24 w 32"/>
                  <a:gd name="T3" fmla="*/ 8 h 16"/>
                  <a:gd name="T4" fmla="*/ 16 w 32"/>
                  <a:gd name="T5" fmla="*/ 0 h 16"/>
                  <a:gd name="T6" fmla="*/ 8 w 32"/>
                  <a:gd name="T7" fmla="*/ 8 h 16"/>
                  <a:gd name="T8" fmla="*/ 0 w 32"/>
                  <a:gd name="T9" fmla="*/ 8 h 16"/>
                  <a:gd name="T10" fmla="*/ 0 w 32"/>
                  <a:gd name="T11" fmla="*/ 16 h 16"/>
                  <a:gd name="T12" fmla="*/ 32 w 32"/>
                  <a:gd name="T13" fmla="*/ 16 h 16"/>
                  <a:gd name="T14" fmla="*/ 32 w 32"/>
                  <a:gd name="T15" fmla="*/ 8 h 16"/>
                  <a:gd name="T16" fmla="*/ 16 w 32"/>
                  <a:gd name="T17" fmla="*/ 12 h 16"/>
                  <a:gd name="T18" fmla="*/ 12 w 32"/>
                  <a:gd name="T19" fmla="*/ 8 h 16"/>
                  <a:gd name="T20" fmla="*/ 16 w 32"/>
                  <a:gd name="T21" fmla="*/ 4 h 16"/>
                  <a:gd name="T22" fmla="*/ 20 w 32"/>
                  <a:gd name="T23" fmla="*/ 8 h 16"/>
                  <a:gd name="T24" fmla="*/ 16 w 32"/>
                  <a:gd name="T2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ubicBezTo>
                      <a:pt x="12" y="0"/>
                      <a:pt x="8" y="4"/>
                      <a:pt x="8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8"/>
                    </a:lnTo>
                    <a:close/>
                    <a:moveTo>
                      <a:pt x="16" y="12"/>
                    </a:moveTo>
                    <a:cubicBezTo>
                      <a:pt x="14" y="12"/>
                      <a:pt x="12" y="10"/>
                      <a:pt x="12" y="8"/>
                    </a:cubicBezTo>
                    <a:cubicBezTo>
                      <a:pt x="12" y="6"/>
                      <a:pt x="14" y="4"/>
                      <a:pt x="16" y="4"/>
                    </a:cubicBezTo>
                    <a:cubicBezTo>
                      <a:pt x="18" y="4"/>
                      <a:pt x="20" y="6"/>
                      <a:pt x="20" y="8"/>
                    </a:cubicBezTo>
                    <a:cubicBezTo>
                      <a:pt x="20" y="10"/>
                      <a:pt x="18" y="12"/>
                      <a:pt x="16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ṩḻiḍe">
                <a:extLst>
                  <a:ext uri="{FF2B5EF4-FFF2-40B4-BE49-F238E27FC236}">
                    <a16:creationId xmlns:a16="http://schemas.microsoft.com/office/drawing/2014/main" id="{7978FD5F-8BFB-4FDE-B547-1A4096191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5651" y="5021263"/>
                <a:ext cx="209550" cy="211138"/>
              </a:xfrm>
              <a:custGeom>
                <a:avLst/>
                <a:gdLst>
                  <a:gd name="T0" fmla="*/ 113 w 132"/>
                  <a:gd name="T1" fmla="*/ 0 h 133"/>
                  <a:gd name="T2" fmla="*/ 113 w 132"/>
                  <a:gd name="T3" fmla="*/ 29 h 133"/>
                  <a:gd name="T4" fmla="*/ 19 w 132"/>
                  <a:gd name="T5" fmla="*/ 29 h 133"/>
                  <a:gd name="T6" fmla="*/ 19 w 132"/>
                  <a:gd name="T7" fmla="*/ 0 h 133"/>
                  <a:gd name="T8" fmla="*/ 0 w 132"/>
                  <a:gd name="T9" fmla="*/ 0 h 133"/>
                  <a:gd name="T10" fmla="*/ 0 w 132"/>
                  <a:gd name="T11" fmla="*/ 133 h 133"/>
                  <a:gd name="T12" fmla="*/ 132 w 132"/>
                  <a:gd name="T13" fmla="*/ 133 h 133"/>
                  <a:gd name="T14" fmla="*/ 132 w 132"/>
                  <a:gd name="T15" fmla="*/ 0 h 133"/>
                  <a:gd name="T16" fmla="*/ 113 w 132"/>
                  <a:gd name="T17" fmla="*/ 0 h 133"/>
                  <a:gd name="T18" fmla="*/ 61 w 132"/>
                  <a:gd name="T19" fmla="*/ 111 h 133"/>
                  <a:gd name="T20" fmla="*/ 54 w 132"/>
                  <a:gd name="T21" fmla="*/ 107 h 133"/>
                  <a:gd name="T22" fmla="*/ 28 w 132"/>
                  <a:gd name="T23" fmla="*/ 78 h 133"/>
                  <a:gd name="T24" fmla="*/ 42 w 132"/>
                  <a:gd name="T25" fmla="*/ 66 h 133"/>
                  <a:gd name="T26" fmla="*/ 61 w 132"/>
                  <a:gd name="T27" fmla="*/ 85 h 133"/>
                  <a:gd name="T28" fmla="*/ 99 w 132"/>
                  <a:gd name="T29" fmla="*/ 47 h 133"/>
                  <a:gd name="T30" fmla="*/ 113 w 132"/>
                  <a:gd name="T31" fmla="*/ 62 h 133"/>
                  <a:gd name="T32" fmla="*/ 61 w 132"/>
                  <a:gd name="T33" fmla="*/ 1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3">
                    <a:moveTo>
                      <a:pt x="113" y="0"/>
                    </a:moveTo>
                    <a:lnTo>
                      <a:pt x="113" y="29"/>
                    </a:lnTo>
                    <a:lnTo>
                      <a:pt x="19" y="2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133"/>
                    </a:lnTo>
                    <a:lnTo>
                      <a:pt x="132" y="133"/>
                    </a:lnTo>
                    <a:lnTo>
                      <a:pt x="132" y="0"/>
                    </a:lnTo>
                    <a:lnTo>
                      <a:pt x="113" y="0"/>
                    </a:lnTo>
                    <a:close/>
                    <a:moveTo>
                      <a:pt x="61" y="111"/>
                    </a:moveTo>
                    <a:lnTo>
                      <a:pt x="54" y="107"/>
                    </a:lnTo>
                    <a:lnTo>
                      <a:pt x="28" y="78"/>
                    </a:lnTo>
                    <a:lnTo>
                      <a:pt x="42" y="66"/>
                    </a:lnTo>
                    <a:lnTo>
                      <a:pt x="61" y="85"/>
                    </a:lnTo>
                    <a:lnTo>
                      <a:pt x="99" y="47"/>
                    </a:lnTo>
                    <a:lnTo>
                      <a:pt x="113" y="62"/>
                    </a:lnTo>
                    <a:lnTo>
                      <a:pt x="61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iśḻîḋê">
              <a:extLst>
                <a:ext uri="{FF2B5EF4-FFF2-40B4-BE49-F238E27FC236}">
                  <a16:creationId xmlns:a16="http://schemas.microsoft.com/office/drawing/2014/main" id="{01D1224E-DF82-4FFA-A1FE-02CCE5D1DEA2}"/>
                </a:ext>
              </a:extLst>
            </p:cNvPr>
            <p:cNvGrpSpPr/>
            <p:nvPr/>
          </p:nvGrpSpPr>
          <p:grpSpPr>
            <a:xfrm>
              <a:off x="5655571" y="3593054"/>
              <a:ext cx="428012" cy="379504"/>
              <a:chOff x="5888038" y="1852613"/>
              <a:chExt cx="476250" cy="422276"/>
            </a:xfrm>
            <a:solidFill>
              <a:schemeClr val="bg1">
                <a:lumMod val="50000"/>
              </a:schemeClr>
            </a:solidFill>
          </p:grpSpPr>
          <p:sp>
            <p:nvSpPr>
              <p:cNvPr id="37" name="ïṧḷiḍè">
                <a:extLst>
                  <a:ext uri="{FF2B5EF4-FFF2-40B4-BE49-F238E27FC236}">
                    <a16:creationId xmlns:a16="http://schemas.microsoft.com/office/drawing/2014/main" id="{BE5D3821-9CAA-4BA2-867C-66859102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2046288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Sľïďé">
                <a:extLst>
                  <a:ext uri="{FF2B5EF4-FFF2-40B4-BE49-F238E27FC236}">
                    <a16:creationId xmlns:a16="http://schemas.microsoft.com/office/drawing/2014/main" id="{17D704B1-B83B-476D-AA02-0F8022C5B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63" y="1952626"/>
                <a:ext cx="87313" cy="65088"/>
              </a:xfrm>
              <a:custGeom>
                <a:avLst/>
                <a:gdLst>
                  <a:gd name="T0" fmla="*/ 55 w 55"/>
                  <a:gd name="T1" fmla="*/ 0 h 41"/>
                  <a:gd name="T2" fmla="*/ 0 w 55"/>
                  <a:gd name="T3" fmla="*/ 0 h 41"/>
                  <a:gd name="T4" fmla="*/ 5 w 55"/>
                  <a:gd name="T5" fmla="*/ 41 h 41"/>
                  <a:gd name="T6" fmla="*/ 55 w 55"/>
                  <a:gd name="T7" fmla="*/ 41 h 41"/>
                  <a:gd name="T8" fmla="*/ 55 w 5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55" y="0"/>
                    </a:moveTo>
                    <a:lnTo>
                      <a:pt x="0" y="0"/>
                    </a:lnTo>
                    <a:lnTo>
                      <a:pt x="5" y="41"/>
                    </a:lnTo>
                    <a:lnTo>
                      <a:pt x="55" y="4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ṥḷíḑe">
                <a:extLst>
                  <a:ext uri="{FF2B5EF4-FFF2-40B4-BE49-F238E27FC236}">
                    <a16:creationId xmlns:a16="http://schemas.microsoft.com/office/drawing/2014/main" id="{5E20E3E4-E6FE-49D2-849B-2B14AFFB6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388" y="2046288"/>
                <a:ext cx="77788" cy="55563"/>
              </a:xfrm>
              <a:custGeom>
                <a:avLst/>
                <a:gdLst>
                  <a:gd name="T0" fmla="*/ 49 w 49"/>
                  <a:gd name="T1" fmla="*/ 35 h 35"/>
                  <a:gd name="T2" fmla="*/ 49 w 49"/>
                  <a:gd name="T3" fmla="*/ 0 h 35"/>
                  <a:gd name="T4" fmla="*/ 0 w 49"/>
                  <a:gd name="T5" fmla="*/ 0 h 35"/>
                  <a:gd name="T6" fmla="*/ 4 w 49"/>
                  <a:gd name="T7" fmla="*/ 35 h 35"/>
                  <a:gd name="T8" fmla="*/ 49 w 4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49" y="35"/>
                    </a:moveTo>
                    <a:lnTo>
                      <a:pt x="49" y="0"/>
                    </a:lnTo>
                    <a:lnTo>
                      <a:pt x="0" y="0"/>
                    </a:lnTo>
                    <a:lnTo>
                      <a:pt x="4" y="35"/>
                    </a:lnTo>
                    <a:lnTo>
                      <a:pt x="49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šḻíḑê">
                <a:extLst>
                  <a:ext uri="{FF2B5EF4-FFF2-40B4-BE49-F238E27FC236}">
                    <a16:creationId xmlns:a16="http://schemas.microsoft.com/office/drawing/2014/main" id="{AF4D4057-852D-490C-BBCA-537796D25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66901"/>
                <a:ext cx="95250" cy="55563"/>
              </a:xfrm>
              <a:custGeom>
                <a:avLst/>
                <a:gdLst>
                  <a:gd name="T0" fmla="*/ 60 w 60"/>
                  <a:gd name="T1" fmla="*/ 0 h 35"/>
                  <a:gd name="T2" fmla="*/ 0 w 60"/>
                  <a:gd name="T3" fmla="*/ 0 h 35"/>
                  <a:gd name="T4" fmla="*/ 3 w 60"/>
                  <a:gd name="T5" fmla="*/ 35 h 35"/>
                  <a:gd name="T6" fmla="*/ 60 w 60"/>
                  <a:gd name="T7" fmla="*/ 35 h 35"/>
                  <a:gd name="T8" fmla="*/ 60 w 6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60" y="0"/>
                    </a:moveTo>
                    <a:lnTo>
                      <a:pt x="0" y="0"/>
                    </a:lnTo>
                    <a:lnTo>
                      <a:pt x="3" y="35"/>
                    </a:lnTo>
                    <a:lnTo>
                      <a:pt x="6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1íḍe">
                <a:extLst>
                  <a:ext uri="{FF2B5EF4-FFF2-40B4-BE49-F238E27FC236}">
                    <a16:creationId xmlns:a16="http://schemas.microsoft.com/office/drawing/2014/main" id="{A1F4CF05-71D4-48B5-A273-B94FB0BD1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2046288"/>
                <a:ext cx="68263" cy="55563"/>
              </a:xfrm>
              <a:custGeom>
                <a:avLst/>
                <a:gdLst>
                  <a:gd name="T0" fmla="*/ 0 w 43"/>
                  <a:gd name="T1" fmla="*/ 35 h 35"/>
                  <a:gd name="T2" fmla="*/ 37 w 43"/>
                  <a:gd name="T3" fmla="*/ 35 h 35"/>
                  <a:gd name="T4" fmla="*/ 43 w 43"/>
                  <a:gd name="T5" fmla="*/ 0 h 35"/>
                  <a:gd name="T6" fmla="*/ 0 w 43"/>
                  <a:gd name="T7" fmla="*/ 0 h 35"/>
                  <a:gd name="T8" fmla="*/ 0 w 4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5">
                    <a:moveTo>
                      <a:pt x="0" y="35"/>
                    </a:moveTo>
                    <a:lnTo>
                      <a:pt x="37" y="3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ṧḻîďe">
                <a:extLst>
                  <a:ext uri="{FF2B5EF4-FFF2-40B4-BE49-F238E27FC236}">
                    <a16:creationId xmlns:a16="http://schemas.microsoft.com/office/drawing/2014/main" id="{8E18B036-40D5-447E-A2B8-687B72C89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1866901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S1íḋe">
                <a:extLst>
                  <a:ext uri="{FF2B5EF4-FFF2-40B4-BE49-F238E27FC236}">
                    <a16:creationId xmlns:a16="http://schemas.microsoft.com/office/drawing/2014/main" id="{B9EAC884-7C4D-4AF2-9EB5-117ABAA19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1952626"/>
                <a:ext cx="107950" cy="65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ṡḷíďê">
                <a:extLst>
                  <a:ext uri="{FF2B5EF4-FFF2-40B4-BE49-F238E27FC236}">
                    <a16:creationId xmlns:a16="http://schemas.microsoft.com/office/drawing/2014/main" id="{81463165-79ED-4E05-8E3E-D68BB1F47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1866901"/>
                <a:ext cx="103188" cy="55563"/>
              </a:xfrm>
              <a:custGeom>
                <a:avLst/>
                <a:gdLst>
                  <a:gd name="T0" fmla="*/ 0 w 65"/>
                  <a:gd name="T1" fmla="*/ 35 h 35"/>
                  <a:gd name="T2" fmla="*/ 58 w 65"/>
                  <a:gd name="T3" fmla="*/ 35 h 35"/>
                  <a:gd name="T4" fmla="*/ 65 w 65"/>
                  <a:gd name="T5" fmla="*/ 0 h 35"/>
                  <a:gd name="T6" fmla="*/ 0 w 65"/>
                  <a:gd name="T7" fmla="*/ 0 h 35"/>
                  <a:gd name="T8" fmla="*/ 0 w 65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35">
                    <a:moveTo>
                      <a:pt x="0" y="35"/>
                    </a:moveTo>
                    <a:lnTo>
                      <a:pt x="58" y="35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ḻïḑé">
                <a:extLst>
                  <a:ext uri="{FF2B5EF4-FFF2-40B4-BE49-F238E27FC236}">
                    <a16:creationId xmlns:a16="http://schemas.microsoft.com/office/drawing/2014/main" id="{2F99F868-4DFA-4701-BA05-EB51DDD54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100" y="1952626"/>
                <a:ext cx="87313" cy="65088"/>
              </a:xfrm>
              <a:custGeom>
                <a:avLst/>
                <a:gdLst>
                  <a:gd name="T0" fmla="*/ 0 w 55"/>
                  <a:gd name="T1" fmla="*/ 41 h 41"/>
                  <a:gd name="T2" fmla="*/ 47 w 55"/>
                  <a:gd name="T3" fmla="*/ 41 h 41"/>
                  <a:gd name="T4" fmla="*/ 55 w 55"/>
                  <a:gd name="T5" fmla="*/ 0 h 41"/>
                  <a:gd name="T6" fmla="*/ 0 w 55"/>
                  <a:gd name="T7" fmla="*/ 0 h 41"/>
                  <a:gd name="T8" fmla="*/ 0 w 55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0" y="41"/>
                    </a:moveTo>
                    <a:lnTo>
                      <a:pt x="47" y="41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ṥlïḋè">
                <a:extLst>
                  <a:ext uri="{FF2B5EF4-FFF2-40B4-BE49-F238E27FC236}">
                    <a16:creationId xmlns:a16="http://schemas.microsoft.com/office/drawing/2014/main" id="{9C36DB8B-24D0-488C-8C0E-65ED7B9D8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1852613"/>
                <a:ext cx="431800" cy="306388"/>
              </a:xfrm>
              <a:custGeom>
                <a:avLst/>
                <a:gdLst>
                  <a:gd name="T0" fmla="*/ 54 w 272"/>
                  <a:gd name="T1" fmla="*/ 0 h 193"/>
                  <a:gd name="T2" fmla="*/ 0 w 272"/>
                  <a:gd name="T3" fmla="*/ 0 h 193"/>
                  <a:gd name="T4" fmla="*/ 0 w 272"/>
                  <a:gd name="T5" fmla="*/ 18 h 193"/>
                  <a:gd name="T6" fmla="*/ 38 w 272"/>
                  <a:gd name="T7" fmla="*/ 18 h 193"/>
                  <a:gd name="T8" fmla="*/ 53 w 272"/>
                  <a:gd name="T9" fmla="*/ 193 h 193"/>
                  <a:gd name="T10" fmla="*/ 272 w 272"/>
                  <a:gd name="T11" fmla="*/ 193 h 193"/>
                  <a:gd name="T12" fmla="*/ 272 w 272"/>
                  <a:gd name="T13" fmla="*/ 176 h 193"/>
                  <a:gd name="T14" fmla="*/ 69 w 272"/>
                  <a:gd name="T15" fmla="*/ 176 h 193"/>
                  <a:gd name="T16" fmla="*/ 54 w 272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193">
                    <a:moveTo>
                      <a:pt x="54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38" y="18"/>
                    </a:lnTo>
                    <a:lnTo>
                      <a:pt x="53" y="193"/>
                    </a:lnTo>
                    <a:lnTo>
                      <a:pt x="272" y="193"/>
                    </a:lnTo>
                    <a:lnTo>
                      <a:pt x="272" y="176"/>
                    </a:lnTo>
                    <a:lnTo>
                      <a:pt x="69" y="17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$ḷiḍe">
                <a:extLst>
                  <a:ext uri="{FF2B5EF4-FFF2-40B4-BE49-F238E27FC236}">
                    <a16:creationId xmlns:a16="http://schemas.microsoft.com/office/drawing/2014/main" id="{37D6CD8A-AD6E-4E4F-AA10-34F74F551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ļîḑé">
                <a:extLst>
                  <a:ext uri="{FF2B5EF4-FFF2-40B4-BE49-F238E27FC236}">
                    <a16:creationId xmlns:a16="http://schemas.microsoft.com/office/drawing/2014/main" id="{30935FDE-CF86-4F47-8068-7B14E4EA8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588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7" name="ïsļïḓe">
              <a:extLst>
                <a:ext uri="{FF2B5EF4-FFF2-40B4-BE49-F238E27FC236}">
                  <a16:creationId xmlns:a16="http://schemas.microsoft.com/office/drawing/2014/main" id="{715C21E1-6103-4A6F-96BF-DF5905A306AF}"/>
                </a:ext>
              </a:extLst>
            </p:cNvPr>
            <p:cNvSpPr/>
            <p:nvPr/>
          </p:nvSpPr>
          <p:spPr>
            <a:xfrm>
              <a:off x="3706153" y="4000885"/>
              <a:ext cx="438459" cy="38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íšliḍé">
              <a:extLst>
                <a:ext uri="{FF2B5EF4-FFF2-40B4-BE49-F238E27FC236}">
                  <a16:creationId xmlns:a16="http://schemas.microsoft.com/office/drawing/2014/main" id="{B68EFF3F-AF1B-4C41-A650-E4A86339E9E8}"/>
                </a:ext>
              </a:extLst>
            </p:cNvPr>
            <p:cNvGrpSpPr/>
            <p:nvPr/>
          </p:nvGrpSpPr>
          <p:grpSpPr>
            <a:xfrm>
              <a:off x="9518700" y="2549391"/>
              <a:ext cx="412195" cy="414930"/>
              <a:chOff x="3098800" y="1265238"/>
              <a:chExt cx="717550" cy="722313"/>
            </a:xfrm>
            <a:solidFill>
              <a:schemeClr val="bg1"/>
            </a:solidFill>
            <a:effectLst/>
          </p:grpSpPr>
          <p:sp>
            <p:nvSpPr>
              <p:cNvPr id="31" name="iṥ1iḍê">
                <a:extLst>
                  <a:ext uri="{FF2B5EF4-FFF2-40B4-BE49-F238E27FC236}">
                    <a16:creationId xmlns:a16="http://schemas.microsoft.com/office/drawing/2014/main" id="{3DD88401-6EE1-4EAB-8ED3-63E0BBB1A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0" y="1265238"/>
                <a:ext cx="717550" cy="560388"/>
              </a:xfrm>
              <a:custGeom>
                <a:avLst/>
                <a:gdLst>
                  <a:gd name="T0" fmla="*/ 0 w 191"/>
                  <a:gd name="T1" fmla="*/ 0 h 149"/>
                  <a:gd name="T2" fmla="*/ 0 w 191"/>
                  <a:gd name="T3" fmla="*/ 133 h 149"/>
                  <a:gd name="T4" fmla="*/ 14 w 191"/>
                  <a:gd name="T5" fmla="*/ 149 h 149"/>
                  <a:gd name="T6" fmla="*/ 177 w 191"/>
                  <a:gd name="T7" fmla="*/ 149 h 149"/>
                  <a:gd name="T8" fmla="*/ 191 w 191"/>
                  <a:gd name="T9" fmla="*/ 133 h 149"/>
                  <a:gd name="T10" fmla="*/ 191 w 191"/>
                  <a:gd name="T11" fmla="*/ 0 h 149"/>
                  <a:gd name="T12" fmla="*/ 0 w 191"/>
                  <a:gd name="T13" fmla="*/ 0 h 149"/>
                  <a:gd name="T14" fmla="*/ 177 w 191"/>
                  <a:gd name="T15" fmla="*/ 119 h 149"/>
                  <a:gd name="T16" fmla="*/ 165 w 191"/>
                  <a:gd name="T17" fmla="*/ 133 h 149"/>
                  <a:gd name="T18" fmla="*/ 26 w 191"/>
                  <a:gd name="T19" fmla="*/ 133 h 149"/>
                  <a:gd name="T20" fmla="*/ 14 w 191"/>
                  <a:gd name="T21" fmla="*/ 119 h 149"/>
                  <a:gd name="T22" fmla="*/ 14 w 191"/>
                  <a:gd name="T23" fmla="*/ 31 h 149"/>
                  <a:gd name="T24" fmla="*/ 177 w 191"/>
                  <a:gd name="T25" fmla="*/ 31 h 149"/>
                  <a:gd name="T26" fmla="*/ 177 w 191"/>
                  <a:gd name="T27" fmla="*/ 1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1" h="149">
                    <a:moveTo>
                      <a:pt x="0" y="0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42"/>
                      <a:pt x="6" y="149"/>
                      <a:pt x="14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5" y="149"/>
                      <a:pt x="191" y="142"/>
                      <a:pt x="191" y="133"/>
                    </a:cubicBezTo>
                    <a:cubicBezTo>
                      <a:pt x="191" y="0"/>
                      <a:pt x="191" y="0"/>
                      <a:pt x="191" y="0"/>
                    </a:cubicBezTo>
                    <a:lnTo>
                      <a:pt x="0" y="0"/>
                    </a:lnTo>
                    <a:close/>
                    <a:moveTo>
                      <a:pt x="177" y="119"/>
                    </a:moveTo>
                    <a:cubicBezTo>
                      <a:pt x="177" y="127"/>
                      <a:pt x="172" y="133"/>
                      <a:pt x="165" y="133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0" y="133"/>
                      <a:pt x="14" y="127"/>
                      <a:pt x="14" y="11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77" y="31"/>
                      <a:pt x="177" y="31"/>
                      <a:pt x="177" y="31"/>
                    </a:cubicBezTo>
                    <a:lnTo>
                      <a:pt x="177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líḋè">
                <a:extLst>
                  <a:ext uri="{FF2B5EF4-FFF2-40B4-BE49-F238E27FC236}">
                    <a16:creationId xmlns:a16="http://schemas.microsoft.com/office/drawing/2014/main" id="{831B2230-8D7A-4731-9260-1EADF09F2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1795463"/>
                <a:ext cx="333375" cy="192088"/>
              </a:xfrm>
              <a:custGeom>
                <a:avLst/>
                <a:gdLst>
                  <a:gd name="T0" fmla="*/ 87 w 89"/>
                  <a:gd name="T1" fmla="*/ 40 h 51"/>
                  <a:gd name="T2" fmla="*/ 49 w 89"/>
                  <a:gd name="T3" fmla="*/ 2 h 51"/>
                  <a:gd name="T4" fmla="*/ 45 w 89"/>
                  <a:gd name="T5" fmla="*/ 0 h 51"/>
                  <a:gd name="T6" fmla="*/ 45 w 89"/>
                  <a:gd name="T7" fmla="*/ 0 h 51"/>
                  <a:gd name="T8" fmla="*/ 44 w 89"/>
                  <a:gd name="T9" fmla="*/ 0 h 51"/>
                  <a:gd name="T10" fmla="*/ 41 w 89"/>
                  <a:gd name="T11" fmla="*/ 2 h 51"/>
                  <a:gd name="T12" fmla="*/ 2 w 89"/>
                  <a:gd name="T13" fmla="*/ 40 h 51"/>
                  <a:gd name="T14" fmla="*/ 2 w 89"/>
                  <a:gd name="T15" fmla="*/ 47 h 51"/>
                  <a:gd name="T16" fmla="*/ 9 w 89"/>
                  <a:gd name="T17" fmla="*/ 47 h 51"/>
                  <a:gd name="T18" fmla="*/ 40 w 89"/>
                  <a:gd name="T19" fmla="*/ 16 h 51"/>
                  <a:gd name="T20" fmla="*/ 40 w 89"/>
                  <a:gd name="T21" fmla="*/ 46 h 51"/>
                  <a:gd name="T22" fmla="*/ 45 w 89"/>
                  <a:gd name="T23" fmla="*/ 51 h 51"/>
                  <a:gd name="T24" fmla="*/ 50 w 89"/>
                  <a:gd name="T25" fmla="*/ 46 h 51"/>
                  <a:gd name="T26" fmla="*/ 50 w 89"/>
                  <a:gd name="T27" fmla="*/ 16 h 51"/>
                  <a:gd name="T28" fmla="*/ 80 w 89"/>
                  <a:gd name="T29" fmla="*/ 47 h 51"/>
                  <a:gd name="T30" fmla="*/ 87 w 89"/>
                  <a:gd name="T31" fmla="*/ 47 h 51"/>
                  <a:gd name="T32" fmla="*/ 87 w 89"/>
                  <a:gd name="T33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51">
                    <a:moveTo>
                      <a:pt x="87" y="40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1"/>
                      <a:pt x="46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2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2"/>
                      <a:pt x="0" y="45"/>
                      <a:pt x="2" y="47"/>
                    </a:cubicBezTo>
                    <a:cubicBezTo>
                      <a:pt x="4" y="49"/>
                      <a:pt x="7" y="49"/>
                      <a:pt x="9" y="4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9"/>
                      <a:pt x="42" y="51"/>
                      <a:pt x="45" y="51"/>
                    </a:cubicBezTo>
                    <a:cubicBezTo>
                      <a:pt x="47" y="51"/>
                      <a:pt x="50" y="49"/>
                      <a:pt x="50" y="4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2" y="49"/>
                      <a:pt x="85" y="49"/>
                      <a:pt x="87" y="47"/>
                    </a:cubicBezTo>
                    <a:cubicBezTo>
                      <a:pt x="89" y="45"/>
                      <a:pt x="89" y="42"/>
                      <a:pt x="8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şḷîde">
                <a:extLst>
                  <a:ext uri="{FF2B5EF4-FFF2-40B4-BE49-F238E27FC236}">
                    <a16:creationId xmlns:a16="http://schemas.microsoft.com/office/drawing/2014/main" id="{B6818392-6B9B-4ADD-8F76-CE96ED885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1438276"/>
                <a:ext cx="255588" cy="269875"/>
              </a:xfrm>
              <a:custGeom>
                <a:avLst/>
                <a:gdLst>
                  <a:gd name="T0" fmla="*/ 35 w 68"/>
                  <a:gd name="T1" fmla="*/ 36 h 72"/>
                  <a:gd name="T2" fmla="*/ 68 w 68"/>
                  <a:gd name="T3" fmla="*/ 31 h 72"/>
                  <a:gd name="T4" fmla="*/ 61 w 68"/>
                  <a:gd name="T5" fmla="*/ 15 h 72"/>
                  <a:gd name="T6" fmla="*/ 16 w 68"/>
                  <a:gd name="T7" fmla="*/ 11 h 72"/>
                  <a:gd name="T8" fmla="*/ 12 w 68"/>
                  <a:gd name="T9" fmla="*/ 56 h 72"/>
                  <a:gd name="T10" fmla="*/ 56 w 68"/>
                  <a:gd name="T11" fmla="*/ 61 h 72"/>
                  <a:gd name="T12" fmla="*/ 35 w 68"/>
                  <a:gd name="T13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2">
                    <a:moveTo>
                      <a:pt x="35" y="36"/>
                    </a:moveTo>
                    <a:cubicBezTo>
                      <a:pt x="68" y="31"/>
                      <a:pt x="68" y="31"/>
                      <a:pt x="68" y="31"/>
                    </a:cubicBezTo>
                    <a:cubicBezTo>
                      <a:pt x="67" y="25"/>
                      <a:pt x="65" y="20"/>
                      <a:pt x="61" y="15"/>
                    </a:cubicBezTo>
                    <a:cubicBezTo>
                      <a:pt x="49" y="1"/>
                      <a:pt x="29" y="0"/>
                      <a:pt x="16" y="11"/>
                    </a:cubicBezTo>
                    <a:cubicBezTo>
                      <a:pt x="2" y="23"/>
                      <a:pt x="0" y="43"/>
                      <a:pt x="12" y="56"/>
                    </a:cubicBezTo>
                    <a:cubicBezTo>
                      <a:pt x="23" y="70"/>
                      <a:pt x="43" y="72"/>
                      <a:pt x="56" y="61"/>
                    </a:cubicBezTo>
                    <a:lnTo>
                      <a:pt x="3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ṡḻîḓe">
                <a:extLst>
                  <a:ext uri="{FF2B5EF4-FFF2-40B4-BE49-F238E27FC236}">
                    <a16:creationId xmlns:a16="http://schemas.microsoft.com/office/drawing/2014/main" id="{888E743C-9C7E-4223-ADBB-A04A2A979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501776"/>
                <a:ext cx="211138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ḻíďè">
                <a:extLst>
                  <a:ext uri="{FF2B5EF4-FFF2-40B4-BE49-F238E27FC236}">
                    <a16:creationId xmlns:a16="http://schemas.microsoft.com/office/drawing/2014/main" id="{AF148FFF-945A-48C9-B32D-26D0FA702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565276"/>
                <a:ext cx="2111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ṥḷiḑé">
                <a:extLst>
                  <a:ext uri="{FF2B5EF4-FFF2-40B4-BE49-F238E27FC236}">
                    <a16:creationId xmlns:a16="http://schemas.microsoft.com/office/drawing/2014/main" id="{43B8645B-5C2F-49E7-89FF-59833E4DD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438" y="1625601"/>
                <a:ext cx="134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îśḷíḋé">
              <a:extLst>
                <a:ext uri="{FF2B5EF4-FFF2-40B4-BE49-F238E27FC236}">
                  <a16:creationId xmlns:a16="http://schemas.microsoft.com/office/drawing/2014/main" id="{0652A59B-72B0-4C4C-B603-718B53354504}"/>
                </a:ext>
              </a:extLst>
            </p:cNvPr>
            <p:cNvGrpSpPr/>
            <p:nvPr/>
          </p:nvGrpSpPr>
          <p:grpSpPr>
            <a:xfrm>
              <a:off x="2697605" y="1831791"/>
              <a:ext cx="2387350" cy="882168"/>
              <a:chOff x="773667" y="2748850"/>
              <a:chExt cx="2387350" cy="882168"/>
            </a:xfrm>
          </p:grpSpPr>
          <p:sp>
            <p:nvSpPr>
              <p:cNvPr id="29" name="íśḷîďê">
                <a:extLst>
                  <a:ext uri="{FF2B5EF4-FFF2-40B4-BE49-F238E27FC236}">
                    <a16:creationId xmlns:a16="http://schemas.microsoft.com/office/drawing/2014/main" id="{584B9930-1F7D-4A8A-A9BC-440AF1563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2018.4.18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ïśľíḓé">
                <a:extLst>
                  <a:ext uri="{FF2B5EF4-FFF2-40B4-BE49-F238E27FC236}">
                    <a16:creationId xmlns:a16="http://schemas.microsoft.com/office/drawing/2014/main" id="{FCE57649-DD68-4395-A21B-112479455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7" y="3139173"/>
                <a:ext cx="2387350" cy="49184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7030A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项目方案展示</a:t>
                </a:r>
              </a:p>
            </p:txBody>
          </p:sp>
        </p:grpSp>
        <p:grpSp>
          <p:nvGrpSpPr>
            <p:cNvPr id="20" name="íṡ1iḑé">
              <a:extLst>
                <a:ext uri="{FF2B5EF4-FFF2-40B4-BE49-F238E27FC236}">
                  <a16:creationId xmlns:a16="http://schemas.microsoft.com/office/drawing/2014/main" id="{24F09766-BD58-43EB-A8E3-D0D879F06F75}"/>
                </a:ext>
              </a:extLst>
            </p:cNvPr>
            <p:cNvGrpSpPr/>
            <p:nvPr/>
          </p:nvGrpSpPr>
          <p:grpSpPr>
            <a:xfrm>
              <a:off x="4772101" y="1359338"/>
              <a:ext cx="2286698" cy="882168"/>
              <a:chOff x="764359" y="2678171"/>
              <a:chExt cx="2286698" cy="882168"/>
            </a:xfrm>
          </p:grpSpPr>
          <p:sp>
            <p:nvSpPr>
              <p:cNvPr id="27" name="ïṡ1îḋè">
                <a:extLst>
                  <a:ext uri="{FF2B5EF4-FFF2-40B4-BE49-F238E27FC236}">
                    <a16:creationId xmlns:a16="http://schemas.microsoft.com/office/drawing/2014/main" id="{0A06B986-C8B0-40FA-B70A-571F6AA99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359" y="2678171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2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2018.4.21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íṣḻïďê">
                <a:extLst>
                  <a:ext uri="{FF2B5EF4-FFF2-40B4-BE49-F238E27FC236}">
                    <a16:creationId xmlns:a16="http://schemas.microsoft.com/office/drawing/2014/main" id="{970B251E-D6C1-4EAD-8D36-EF0D9EC14C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359" y="3091134"/>
                <a:ext cx="2286698" cy="46920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C000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项目开发</a:t>
                </a:r>
              </a:p>
            </p:txBody>
          </p:sp>
        </p:grpSp>
        <p:grpSp>
          <p:nvGrpSpPr>
            <p:cNvPr id="21" name="íşľîďê">
              <a:extLst>
                <a:ext uri="{FF2B5EF4-FFF2-40B4-BE49-F238E27FC236}">
                  <a16:creationId xmlns:a16="http://schemas.microsoft.com/office/drawing/2014/main" id="{F763A054-83E8-4376-91BB-0BF6B96DC95C}"/>
                </a:ext>
              </a:extLst>
            </p:cNvPr>
            <p:cNvGrpSpPr/>
            <p:nvPr/>
          </p:nvGrpSpPr>
          <p:grpSpPr>
            <a:xfrm>
              <a:off x="6906419" y="4835812"/>
              <a:ext cx="2286698" cy="882167"/>
              <a:chOff x="773668" y="2494870"/>
              <a:chExt cx="2286698" cy="882167"/>
            </a:xfrm>
          </p:grpSpPr>
          <p:sp>
            <p:nvSpPr>
              <p:cNvPr id="25" name="iṧļïḋê">
                <a:extLst>
                  <a:ext uri="{FF2B5EF4-FFF2-40B4-BE49-F238E27FC236}">
                    <a16:creationId xmlns:a16="http://schemas.microsoft.com/office/drawing/2014/main" id="{D1C60D43-893F-4447-A203-CCEDD4D396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49487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6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2018.5.11</a:t>
                </a:r>
                <a:endParaRPr lang="zh-CN" altLang="en-US" sz="1600" b="1" dirty="0">
                  <a:solidFill>
                    <a:schemeClr val="accent6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6" name="îŝľidé">
                <a:extLst>
                  <a:ext uri="{FF2B5EF4-FFF2-40B4-BE49-F238E27FC236}">
                    <a16:creationId xmlns:a16="http://schemas.microsoft.com/office/drawing/2014/main" id="{D541C95E-B8A1-460D-806C-7A87A165A3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833060"/>
                <a:ext cx="2286698" cy="54397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项目测试</a:t>
                </a:r>
              </a:p>
            </p:txBody>
          </p:sp>
        </p:grpSp>
        <p:grpSp>
          <p:nvGrpSpPr>
            <p:cNvPr id="22" name="islîḋé">
              <a:extLst>
                <a:ext uri="{FF2B5EF4-FFF2-40B4-BE49-F238E27FC236}">
                  <a16:creationId xmlns:a16="http://schemas.microsoft.com/office/drawing/2014/main" id="{69FA90B3-AF3E-489B-8FCE-17826B684FAF}"/>
                </a:ext>
              </a:extLst>
            </p:cNvPr>
            <p:cNvGrpSpPr/>
            <p:nvPr/>
          </p:nvGrpSpPr>
          <p:grpSpPr>
            <a:xfrm>
              <a:off x="8787546" y="4149080"/>
              <a:ext cx="2286698" cy="882168"/>
              <a:chOff x="773668" y="2748850"/>
              <a:chExt cx="2286698" cy="882168"/>
            </a:xfrm>
          </p:grpSpPr>
          <p:sp>
            <p:nvSpPr>
              <p:cNvPr id="23" name="iŝľïḓè">
                <a:extLst>
                  <a:ext uri="{FF2B5EF4-FFF2-40B4-BE49-F238E27FC236}">
                    <a16:creationId xmlns:a16="http://schemas.microsoft.com/office/drawing/2014/main" id="{C6202A03-3E6A-4DA4-955D-E20C59390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  <a:latin typeface="Arial Black" panose="020B0A04020102020204" pitchFamily="34" charset="0"/>
                  </a:rPr>
                  <a:t>2018.5.18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îşḷiḑé">
                <a:extLst>
                  <a:ext uri="{FF2B5EF4-FFF2-40B4-BE49-F238E27FC236}">
                    <a16:creationId xmlns:a16="http://schemas.microsoft.com/office/drawing/2014/main" id="{F5990255-4224-4067-86D2-339A18A256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668" y="3087041"/>
                <a:ext cx="2286698" cy="54397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B05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项目发布</a:t>
                </a:r>
              </a:p>
            </p:txBody>
          </p:sp>
        </p:grpSp>
      </p:grpSp>
      <p:sp>
        <p:nvSpPr>
          <p:cNvPr id="64" name="ïsļïḓe">
            <a:extLst>
              <a:ext uri="{FF2B5EF4-FFF2-40B4-BE49-F238E27FC236}">
                <a16:creationId xmlns:a16="http://schemas.microsoft.com/office/drawing/2014/main" id="{7929A3F3-15FD-47D7-AFCF-3266C02B262A}"/>
              </a:ext>
            </a:extLst>
          </p:cNvPr>
          <p:cNvSpPr/>
          <p:nvPr/>
        </p:nvSpPr>
        <p:spPr>
          <a:xfrm>
            <a:off x="5570580" y="2316093"/>
            <a:ext cx="328844" cy="28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2945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368975" y="2853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分工安排</a:t>
            </a:r>
          </a:p>
        </p:txBody>
      </p:sp>
      <p:grpSp>
        <p:nvGrpSpPr>
          <p:cNvPr id="38" name="f64f1877-8b0b-4efe-9ea9-77efe7c2d97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105B2AB-6D98-40EC-AC53-8BD940A9E6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84546"/>
            <a:ext cx="9144000" cy="3758954"/>
            <a:chOff x="0" y="1125336"/>
            <a:chExt cx="12192000" cy="5011939"/>
          </a:xfrm>
        </p:grpSpPr>
        <p:sp>
          <p:nvSpPr>
            <p:cNvPr id="39" name="ïṩ1ïḓè">
              <a:extLst>
                <a:ext uri="{FF2B5EF4-FFF2-40B4-BE49-F238E27FC236}">
                  <a16:creationId xmlns:a16="http://schemas.microsoft.com/office/drawing/2014/main" id="{BE0B5344-F958-4C89-8DCF-68618DFA59A6}"/>
                </a:ext>
              </a:extLst>
            </p:cNvPr>
            <p:cNvSpPr/>
            <p:nvPr/>
          </p:nvSpPr>
          <p:spPr>
            <a:xfrm>
              <a:off x="0" y="1125336"/>
              <a:ext cx="12192000" cy="2393718"/>
            </a:xfrm>
            <a:prstGeom prst="roundRect">
              <a:avLst>
                <a:gd name="adj" fmla="val 0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íṩḻide">
              <a:extLst>
                <a:ext uri="{FF2B5EF4-FFF2-40B4-BE49-F238E27FC236}">
                  <a16:creationId xmlns:a16="http://schemas.microsoft.com/office/drawing/2014/main" id="{0E4323D5-BDCF-4F98-9269-BD5E282F1573}"/>
                </a:ext>
              </a:extLst>
            </p:cNvPr>
            <p:cNvSpPr/>
            <p:nvPr/>
          </p:nvSpPr>
          <p:spPr>
            <a:xfrm>
              <a:off x="673611" y="1125538"/>
              <a:ext cx="10844776" cy="239351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600" b="1"/>
            </a:p>
          </p:txBody>
        </p:sp>
        <p:sp>
          <p:nvSpPr>
            <p:cNvPr id="41" name="íş1îḓé">
              <a:extLst>
                <a:ext uri="{FF2B5EF4-FFF2-40B4-BE49-F238E27FC236}">
                  <a16:creationId xmlns:a16="http://schemas.microsoft.com/office/drawing/2014/main" id="{C5364DF7-AD86-4093-907B-27F8004880A4}"/>
                </a:ext>
              </a:extLst>
            </p:cNvPr>
            <p:cNvSpPr txBox="1"/>
            <p:nvPr/>
          </p:nvSpPr>
          <p:spPr>
            <a:xfrm>
              <a:off x="667824" y="1462940"/>
              <a:ext cx="10850563" cy="1225296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t">
              <a:noAutofit/>
            </a:bodyPr>
            <a:lstStyle/>
            <a:p>
              <a:pPr algn="ctr"/>
              <a:r>
                <a:rPr lang="en-US" altLang="zh-CN" sz="6000" spc="-100" dirty="0" err="1">
                  <a:solidFill>
                    <a:srgbClr val="FFC000"/>
                  </a:solidFill>
                  <a:latin typeface="Impact" panose="020B0806030902050204" pitchFamily="34" charset="0"/>
                  <a:ea typeface="方正粗黑宋简体" panose="02000000000000000000" pitchFamily="2" charset="-122"/>
                  <a:cs typeface="Open Sans Semibold" pitchFamily="34" charset="0"/>
                </a:rPr>
                <a:t>Lig</a:t>
              </a:r>
              <a:r>
                <a:rPr lang="en-US" altLang="zh-CN" sz="6000" spc="-100" dirty="0" err="1">
                  <a:solidFill>
                    <a:srgbClr val="00B0F0"/>
                  </a:solidFill>
                  <a:latin typeface="Impact" panose="020B0806030902050204" pitchFamily="34" charset="0"/>
                  <a:ea typeface="方正粗黑宋简体" panose="02000000000000000000" pitchFamily="2" charset="-122"/>
                  <a:cs typeface="Open Sans Semibold" pitchFamily="34" charset="0"/>
                </a:rPr>
                <a:t>Draw</a:t>
              </a:r>
              <a:endParaRPr lang="en-US" altLang="zh-CN" sz="6000" spc="-100" dirty="0">
                <a:solidFill>
                  <a:srgbClr val="00B0F0"/>
                </a:solidFill>
                <a:latin typeface="Impact" panose="020B0806030902050204" pitchFamily="34" charset="0"/>
                <a:ea typeface="方正粗黑宋简体" panose="02000000000000000000" pitchFamily="2" charset="-122"/>
                <a:cs typeface="Open Sans Semibold" pitchFamily="34" charset="0"/>
              </a:endParaRPr>
            </a:p>
          </p:txBody>
        </p:sp>
        <p:sp>
          <p:nvSpPr>
            <p:cNvPr id="42" name="ïṩlïḋe">
              <a:extLst>
                <a:ext uri="{FF2B5EF4-FFF2-40B4-BE49-F238E27FC236}">
                  <a16:creationId xmlns:a16="http://schemas.microsoft.com/office/drawing/2014/main" id="{72CB4790-C498-4E5D-B2F2-2F763BDF116C}"/>
                </a:ext>
              </a:extLst>
            </p:cNvPr>
            <p:cNvSpPr/>
            <p:nvPr/>
          </p:nvSpPr>
          <p:spPr>
            <a:xfrm>
              <a:off x="669924" y="3087060"/>
              <a:ext cx="27116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颜  彬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3" name="iṩḻiďê">
              <a:extLst>
                <a:ext uri="{FF2B5EF4-FFF2-40B4-BE49-F238E27FC236}">
                  <a16:creationId xmlns:a16="http://schemas.microsoft.com/office/drawing/2014/main" id="{EEF8FF22-50F2-4D6E-8DCE-5D7F82A88C15}"/>
                </a:ext>
              </a:extLst>
            </p:cNvPr>
            <p:cNvSpPr/>
            <p:nvPr/>
          </p:nvSpPr>
          <p:spPr>
            <a:xfrm>
              <a:off x="3377659" y="3086143"/>
              <a:ext cx="27116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7200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王锦鹏</a:t>
              </a:r>
              <a:endParaRPr lang="en-US" altLang="zh-CN" sz="72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4" name="íSlîḍé">
              <a:extLst>
                <a:ext uri="{FF2B5EF4-FFF2-40B4-BE49-F238E27FC236}">
                  <a16:creationId xmlns:a16="http://schemas.microsoft.com/office/drawing/2014/main" id="{BB17069D-841E-46D7-8D56-E53649339E2B}"/>
                </a:ext>
              </a:extLst>
            </p:cNvPr>
            <p:cNvSpPr/>
            <p:nvPr/>
          </p:nvSpPr>
          <p:spPr>
            <a:xfrm>
              <a:off x="6093243" y="3087006"/>
              <a:ext cx="27116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王浩翔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5" name="íṧḷídè">
              <a:extLst>
                <a:ext uri="{FF2B5EF4-FFF2-40B4-BE49-F238E27FC236}">
                  <a16:creationId xmlns:a16="http://schemas.microsoft.com/office/drawing/2014/main" id="{18CA1E5F-9059-4281-84A5-6DE0EE0C3CA2}"/>
                </a:ext>
              </a:extLst>
            </p:cNvPr>
            <p:cNvSpPr/>
            <p:nvPr/>
          </p:nvSpPr>
          <p:spPr>
            <a:xfrm>
              <a:off x="8808827" y="3087006"/>
              <a:ext cx="27116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王永锋</a:t>
              </a:r>
              <a:endPara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60" name="îṩḻiḑe">
              <a:extLst>
                <a:ext uri="{FF2B5EF4-FFF2-40B4-BE49-F238E27FC236}">
                  <a16:creationId xmlns:a16="http://schemas.microsoft.com/office/drawing/2014/main" id="{DA4A3BEA-B425-4635-9434-55EC8BC68C4F}"/>
                </a:ext>
              </a:extLst>
            </p:cNvPr>
            <p:cNvSpPr txBox="1"/>
            <p:nvPr/>
          </p:nvSpPr>
          <p:spPr>
            <a:xfrm>
              <a:off x="9197648" y="3879822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图形着色</a:t>
              </a:r>
            </a:p>
          </p:txBody>
        </p:sp>
        <p:sp>
          <p:nvSpPr>
            <p:cNvPr id="58" name="îśļiďe">
              <a:extLst>
                <a:ext uri="{FF2B5EF4-FFF2-40B4-BE49-F238E27FC236}">
                  <a16:creationId xmlns:a16="http://schemas.microsoft.com/office/drawing/2014/main" id="{CE02BD4D-86AB-45BA-829A-83B6DAA469AA}"/>
                </a:ext>
              </a:extLst>
            </p:cNvPr>
            <p:cNvSpPr txBox="1"/>
            <p:nvPr/>
          </p:nvSpPr>
          <p:spPr>
            <a:xfrm>
              <a:off x="1094347" y="3850038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图形界面</a:t>
              </a:r>
            </a:p>
          </p:txBody>
        </p:sp>
        <p:sp>
          <p:nvSpPr>
            <p:cNvPr id="56" name="iṣľïḓê">
              <a:extLst>
                <a:ext uri="{FF2B5EF4-FFF2-40B4-BE49-F238E27FC236}">
                  <a16:creationId xmlns:a16="http://schemas.microsoft.com/office/drawing/2014/main" id="{C01C007A-C9D3-4458-9597-8FE4BDF04B5A}"/>
                </a:ext>
              </a:extLst>
            </p:cNvPr>
            <p:cNvSpPr txBox="1"/>
            <p:nvPr/>
          </p:nvSpPr>
          <p:spPr>
            <a:xfrm>
              <a:off x="3806797" y="3864930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用户交互</a:t>
              </a:r>
            </a:p>
          </p:txBody>
        </p:sp>
        <p:sp>
          <p:nvSpPr>
            <p:cNvPr id="54" name="ïsľiḍé">
              <a:extLst>
                <a:ext uri="{FF2B5EF4-FFF2-40B4-BE49-F238E27FC236}">
                  <a16:creationId xmlns:a16="http://schemas.microsoft.com/office/drawing/2014/main" id="{4C4D784B-4B30-4A04-900C-51C45A47B5E8}"/>
                </a:ext>
              </a:extLst>
            </p:cNvPr>
            <p:cNvSpPr txBox="1"/>
            <p:nvPr/>
          </p:nvSpPr>
          <p:spPr>
            <a:xfrm>
              <a:off x="6339907" y="3879822"/>
              <a:ext cx="2711660" cy="4718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>
              <a:defPPr>
                <a:defRPr lang="en-US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2060"/>
                  </a:solidFill>
                </a:rPr>
                <a:t>坐标系转换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90D7292-22FA-4653-BBE6-6CFB7397F46F}"/>
                </a:ext>
              </a:extLst>
            </p:cNvPr>
            <p:cNvCxnSpPr/>
            <p:nvPr/>
          </p:nvCxnSpPr>
          <p:spPr>
            <a:xfrm>
              <a:off x="3200400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85F66BF-1D52-4307-9DB4-75BDD820CFBB}"/>
                </a:ext>
              </a:extLst>
            </p:cNvPr>
            <p:cNvCxnSpPr/>
            <p:nvPr/>
          </p:nvCxnSpPr>
          <p:spPr>
            <a:xfrm>
              <a:off x="5879592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79D2DAD4-460A-471C-864C-EAB2CCB30841}"/>
                </a:ext>
              </a:extLst>
            </p:cNvPr>
            <p:cNvCxnSpPr/>
            <p:nvPr/>
          </p:nvCxnSpPr>
          <p:spPr>
            <a:xfrm>
              <a:off x="8622792" y="4096512"/>
              <a:ext cx="0" cy="204076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73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44" y="256041"/>
            <a:ext cx="1206392" cy="932943"/>
          </a:xfrm>
          <a:prstGeom prst="rect">
            <a:avLst/>
          </a:prstGeom>
        </p:spPr>
      </p:pic>
      <p:grpSp>
        <p:nvGrpSpPr>
          <p:cNvPr id="31" name="Group 65">
            <a:extLst>
              <a:ext uri="{FF2B5EF4-FFF2-40B4-BE49-F238E27FC236}">
                <a16:creationId xmlns:a16="http://schemas.microsoft.com/office/drawing/2014/main" id="{0914FDD2-4BEB-401C-978C-48443AB1C98A}"/>
              </a:ext>
            </a:extLst>
          </p:cNvPr>
          <p:cNvGrpSpPr/>
          <p:nvPr/>
        </p:nvGrpSpPr>
        <p:grpSpPr>
          <a:xfrm>
            <a:off x="1008150" y="644801"/>
            <a:ext cx="1517374" cy="1517374"/>
            <a:chOff x="1172194" y="536713"/>
            <a:chExt cx="1517374" cy="1517374"/>
          </a:xfrm>
        </p:grpSpPr>
        <p:pic>
          <p:nvPicPr>
            <p:cNvPr id="38" name="Picture 85">
              <a:extLst>
                <a:ext uri="{FF2B5EF4-FFF2-40B4-BE49-F238E27FC236}">
                  <a16:creationId xmlns:a16="http://schemas.microsoft.com/office/drawing/2014/main" id="{0D8A7325-B9AB-484F-A735-96C4FA9A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194" y="536713"/>
              <a:ext cx="1517374" cy="1517374"/>
            </a:xfrm>
            <a:prstGeom prst="rect">
              <a:avLst/>
            </a:prstGeom>
          </p:spPr>
        </p:pic>
        <p:sp>
          <p:nvSpPr>
            <p:cNvPr id="39" name="TextBox 107">
              <a:extLst>
                <a:ext uri="{FF2B5EF4-FFF2-40B4-BE49-F238E27FC236}">
                  <a16:creationId xmlns:a16="http://schemas.microsoft.com/office/drawing/2014/main" id="{AAF71E5F-145B-4E6D-8448-E1DF985A47AD}"/>
                </a:ext>
              </a:extLst>
            </p:cNvPr>
            <p:cNvSpPr txBox="1"/>
            <p:nvPr/>
          </p:nvSpPr>
          <p:spPr>
            <a:xfrm>
              <a:off x="1755912" y="914394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1</a:t>
              </a:r>
            </a:p>
          </p:txBody>
        </p:sp>
      </p:grpSp>
      <p:grpSp>
        <p:nvGrpSpPr>
          <p:cNvPr id="40" name="Group 129">
            <a:extLst>
              <a:ext uri="{FF2B5EF4-FFF2-40B4-BE49-F238E27FC236}">
                <a16:creationId xmlns:a16="http://schemas.microsoft.com/office/drawing/2014/main" id="{BAF8F869-A3EB-4D80-A519-23BBC675D53D}"/>
              </a:ext>
            </a:extLst>
          </p:cNvPr>
          <p:cNvGrpSpPr/>
          <p:nvPr/>
        </p:nvGrpSpPr>
        <p:grpSpPr>
          <a:xfrm>
            <a:off x="4252053" y="635846"/>
            <a:ext cx="1517374" cy="1517374"/>
            <a:chOff x="4664142" y="530087"/>
            <a:chExt cx="1517374" cy="1517374"/>
          </a:xfrm>
        </p:grpSpPr>
        <p:pic>
          <p:nvPicPr>
            <p:cNvPr id="41" name="Picture 86">
              <a:extLst>
                <a:ext uri="{FF2B5EF4-FFF2-40B4-BE49-F238E27FC236}">
                  <a16:creationId xmlns:a16="http://schemas.microsoft.com/office/drawing/2014/main" id="{181EE72C-8969-4BBF-B3B2-ABFFE3D0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142" y="530087"/>
              <a:ext cx="1517374" cy="1517374"/>
            </a:xfrm>
            <a:prstGeom prst="rect">
              <a:avLst/>
            </a:prstGeom>
          </p:spPr>
        </p:pic>
        <p:sp>
          <p:nvSpPr>
            <p:cNvPr id="42" name="TextBox 114">
              <a:extLst>
                <a:ext uri="{FF2B5EF4-FFF2-40B4-BE49-F238E27FC236}">
                  <a16:creationId xmlns:a16="http://schemas.microsoft.com/office/drawing/2014/main" id="{64C27AC1-BF46-4C4F-9307-82CDB5AFBEF6}"/>
                </a:ext>
              </a:extLst>
            </p:cNvPr>
            <p:cNvSpPr txBox="1"/>
            <p:nvPr/>
          </p:nvSpPr>
          <p:spPr>
            <a:xfrm>
              <a:off x="5247859" y="914394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3</a:t>
              </a:r>
            </a:p>
          </p:txBody>
        </p:sp>
      </p:grpSp>
      <p:grpSp>
        <p:nvGrpSpPr>
          <p:cNvPr id="43" name="Group 68">
            <a:extLst>
              <a:ext uri="{FF2B5EF4-FFF2-40B4-BE49-F238E27FC236}">
                <a16:creationId xmlns:a16="http://schemas.microsoft.com/office/drawing/2014/main" id="{32BECCA6-E47B-4752-97E7-C224772849BF}"/>
              </a:ext>
            </a:extLst>
          </p:cNvPr>
          <p:cNvGrpSpPr/>
          <p:nvPr/>
        </p:nvGrpSpPr>
        <p:grpSpPr>
          <a:xfrm>
            <a:off x="2608955" y="2222560"/>
            <a:ext cx="1517374" cy="1517374"/>
            <a:chOff x="2901603" y="2438400"/>
            <a:chExt cx="1517374" cy="1517374"/>
          </a:xfrm>
        </p:grpSpPr>
        <p:pic>
          <p:nvPicPr>
            <p:cNvPr id="44" name="Picture 26">
              <a:extLst>
                <a:ext uri="{FF2B5EF4-FFF2-40B4-BE49-F238E27FC236}">
                  <a16:creationId xmlns:a16="http://schemas.microsoft.com/office/drawing/2014/main" id="{A702E040-8E03-4171-ACFC-74DC926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603" y="2438400"/>
              <a:ext cx="1517374" cy="1517374"/>
            </a:xfrm>
            <a:prstGeom prst="rect">
              <a:avLst/>
            </a:prstGeom>
          </p:spPr>
        </p:pic>
        <p:sp>
          <p:nvSpPr>
            <p:cNvPr id="45" name="TextBox 115">
              <a:extLst>
                <a:ext uri="{FF2B5EF4-FFF2-40B4-BE49-F238E27FC236}">
                  <a16:creationId xmlns:a16="http://schemas.microsoft.com/office/drawing/2014/main" id="{C05E2204-05D9-4FA2-838B-9646D2F52C7C}"/>
                </a:ext>
              </a:extLst>
            </p:cNvPr>
            <p:cNvSpPr txBox="1"/>
            <p:nvPr/>
          </p:nvSpPr>
          <p:spPr>
            <a:xfrm>
              <a:off x="3485321" y="2802829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2</a:t>
              </a:r>
            </a:p>
          </p:txBody>
        </p:sp>
      </p:grpSp>
      <p:grpSp>
        <p:nvGrpSpPr>
          <p:cNvPr id="46" name="Group 131">
            <a:extLst>
              <a:ext uri="{FF2B5EF4-FFF2-40B4-BE49-F238E27FC236}">
                <a16:creationId xmlns:a16="http://schemas.microsoft.com/office/drawing/2014/main" id="{78A545F1-DFE7-4E3D-8BC7-7FFDA864FAA8}"/>
              </a:ext>
            </a:extLst>
          </p:cNvPr>
          <p:cNvGrpSpPr/>
          <p:nvPr/>
        </p:nvGrpSpPr>
        <p:grpSpPr>
          <a:xfrm>
            <a:off x="6113070" y="2222560"/>
            <a:ext cx="1517374" cy="1517374"/>
            <a:chOff x="6287533" y="2392874"/>
            <a:chExt cx="1517374" cy="1517374"/>
          </a:xfrm>
        </p:grpSpPr>
        <p:pic>
          <p:nvPicPr>
            <p:cNvPr id="47" name="Picture 87">
              <a:extLst>
                <a:ext uri="{FF2B5EF4-FFF2-40B4-BE49-F238E27FC236}">
                  <a16:creationId xmlns:a16="http://schemas.microsoft.com/office/drawing/2014/main" id="{CE4DCBA6-1DFC-45BC-9134-DDCF36D5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533" y="2392874"/>
              <a:ext cx="1517374" cy="1517374"/>
            </a:xfrm>
            <a:prstGeom prst="rect">
              <a:avLst/>
            </a:prstGeom>
          </p:spPr>
        </p:pic>
        <p:sp>
          <p:nvSpPr>
            <p:cNvPr id="48" name="TextBox 116">
              <a:extLst>
                <a:ext uri="{FF2B5EF4-FFF2-40B4-BE49-F238E27FC236}">
                  <a16:creationId xmlns:a16="http://schemas.microsoft.com/office/drawing/2014/main" id="{80EA34A0-60BD-45AA-BB71-A1CCFCB4791A}"/>
                </a:ext>
              </a:extLst>
            </p:cNvPr>
            <p:cNvSpPr txBox="1"/>
            <p:nvPr/>
          </p:nvSpPr>
          <p:spPr>
            <a:xfrm>
              <a:off x="6871252" y="2802829"/>
              <a:ext cx="6294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-100" dirty="0">
                  <a:latin typeface="Bodoni MT Black" panose="02070A03080606020203" pitchFamily="18" charset="0"/>
                  <a:ea typeface="Open Sans Semibold" pitchFamily="34" charset="0"/>
                  <a:cs typeface="Open Sans Semibold" pitchFamily="34" charset="0"/>
                </a:rPr>
                <a:t>4</a:t>
              </a:r>
            </a:p>
          </p:txBody>
        </p:sp>
      </p:grpSp>
      <p:sp>
        <p:nvSpPr>
          <p:cNvPr id="49" name="TextBox 118">
            <a:extLst>
              <a:ext uri="{FF2B5EF4-FFF2-40B4-BE49-F238E27FC236}">
                <a16:creationId xmlns:a16="http://schemas.microsoft.com/office/drawing/2014/main" id="{B6DD5735-06C7-4DF9-A818-8658A9935D32}"/>
              </a:ext>
            </a:extLst>
          </p:cNvPr>
          <p:cNvSpPr txBox="1"/>
          <p:nvPr/>
        </p:nvSpPr>
        <p:spPr>
          <a:xfrm>
            <a:off x="1018339" y="2048887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rPr>
              <a:t>完成情况</a:t>
            </a:r>
            <a:endParaRPr lang="en-US" sz="3200" b="1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Open Sans Semibold" pitchFamily="34" charset="0"/>
            </a:endParaRPr>
          </a:p>
        </p:txBody>
      </p:sp>
      <p:sp>
        <p:nvSpPr>
          <p:cNvPr id="50" name="TextBox 118">
            <a:extLst>
              <a:ext uri="{FF2B5EF4-FFF2-40B4-BE49-F238E27FC236}">
                <a16:creationId xmlns:a16="http://schemas.microsoft.com/office/drawing/2014/main" id="{B988EC06-0ED9-4CB9-A57E-1F43BC7D8B85}"/>
              </a:ext>
            </a:extLst>
          </p:cNvPr>
          <p:cNvSpPr txBox="1"/>
          <p:nvPr/>
        </p:nvSpPr>
        <p:spPr>
          <a:xfrm>
            <a:off x="2670201" y="3628120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效果展示</a:t>
            </a:r>
            <a:endParaRPr lang="en-US" b="1" dirty="0"/>
          </a:p>
        </p:txBody>
      </p:sp>
      <p:sp>
        <p:nvSpPr>
          <p:cNvPr id="51" name="TextBox 118">
            <a:extLst>
              <a:ext uri="{FF2B5EF4-FFF2-40B4-BE49-F238E27FC236}">
                <a16:creationId xmlns:a16="http://schemas.microsoft.com/office/drawing/2014/main" id="{0F454B3F-764F-466F-B174-D3EE3FA4D01E}"/>
              </a:ext>
            </a:extLst>
          </p:cNvPr>
          <p:cNvSpPr txBox="1"/>
          <p:nvPr/>
        </p:nvSpPr>
        <p:spPr>
          <a:xfrm>
            <a:off x="4312923" y="2039932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代码组织</a:t>
            </a:r>
            <a:endParaRPr lang="en-US" b="1" dirty="0"/>
          </a:p>
        </p:txBody>
      </p:sp>
      <p:sp>
        <p:nvSpPr>
          <p:cNvPr id="52" name="TextBox 118">
            <a:extLst>
              <a:ext uri="{FF2B5EF4-FFF2-40B4-BE49-F238E27FC236}">
                <a16:creationId xmlns:a16="http://schemas.microsoft.com/office/drawing/2014/main" id="{1AB523F6-BAD6-4CCB-9703-FC701A5B741F}"/>
              </a:ext>
            </a:extLst>
          </p:cNvPr>
          <p:cNvSpPr txBox="1"/>
          <p:nvPr/>
        </p:nvSpPr>
        <p:spPr>
          <a:xfrm>
            <a:off x="6174317" y="3621862"/>
            <a:ext cx="1674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Open Sans Semibold" pitchFamily="34" charset="0"/>
              </a:defRPr>
            </a:lvl1pPr>
          </a:lstStyle>
          <a:p>
            <a:r>
              <a:rPr lang="zh-CN" altLang="en-US" b="1" dirty="0"/>
              <a:t>亮点难点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71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完成情况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2319681" y="1035135"/>
            <a:ext cx="6294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基础功能全部完成</a:t>
            </a:r>
            <a:endParaRPr lang="en-US" altLang="zh-CN" sz="32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键盘鼠标交互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三维空间里的视角转换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快捷键生成常用模型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三维模型的重合与碰撞检测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以及模型的格式化保存与加载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8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拓展部分有明确思路</a:t>
            </a:r>
            <a:endParaRPr lang="en-US" altLang="zh-CN" sz="32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代码架构清晰，可扩展性强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8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完成情况</a:t>
            </a:r>
            <a:r>
              <a:rPr lang="en-US" altLang="zh-CN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功能列表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5017573" y="961387"/>
            <a:ext cx="34614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未选中物体</a:t>
            </a:r>
            <a:endParaRPr lang="en-US" altLang="zh-CN" sz="2000" dirty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s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：创建球体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c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：创建立方体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f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：创建雪人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：创建直线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选中物体</a:t>
            </a:r>
            <a:endParaRPr lang="en-US" altLang="zh-CN" sz="2000" dirty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d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：删除物体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1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x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2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y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3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轴方向收缩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4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x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5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y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6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：向</a:t>
            </a: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z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轴方向拉伸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o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：保存整个场景至文件中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l</a:t>
            </a: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：从文件中恢复整个场景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387843" y="3130588"/>
            <a:ext cx="3227948" cy="171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未选中物体</a:t>
            </a:r>
            <a:endParaRPr lang="en-US" altLang="zh-CN" sz="2000" dirty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鼠标中键移动：场景平移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鼠标右键移动：场景旋转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7030A0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选中物体</a:t>
            </a:r>
            <a:endParaRPr lang="en-US" altLang="zh-CN" sz="1600" dirty="0">
              <a:solidFill>
                <a:srgbClr val="7030A0"/>
              </a:solidFill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鼠标左键移动：物体平移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鼠标右键移动：物体旋转</a:t>
            </a:r>
            <a:endParaRPr lang="en-US" altLang="zh-CN" sz="16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  <p:pic>
        <p:nvPicPr>
          <p:cNvPr id="9" name="Picture 2" descr="https://ss0.bdstatic.com/70cFuHSh_Q1YnxGkpoWK1HF6hhy/it/u=4272522599,1963125093&amp;fm=27&amp;gp=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8" y="1580324"/>
            <a:ext cx="1957014" cy="8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8892" y="1271736"/>
            <a:ext cx="2348681" cy="1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效果展示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2" y="1385455"/>
            <a:ext cx="2915381" cy="23206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15" y="1385455"/>
            <a:ext cx="2929969" cy="2320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1267692" y="3793507"/>
            <a:ext cx="3104372" cy="72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一个侧嘴呆滞的绿色雪人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毛毛虫？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在家门口张望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DF0481-DC6E-4BCF-A253-8D74E3E7DA8C}"/>
              </a:ext>
            </a:extLst>
          </p:cNvPr>
          <p:cNvSpPr txBox="1"/>
          <p:nvPr/>
        </p:nvSpPr>
        <p:spPr>
          <a:xfrm>
            <a:off x="5100886" y="3932053"/>
            <a:ext cx="266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蟹堡王的黑心汉堡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93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运行示例</a:t>
            </a:r>
          </a:p>
        </p:txBody>
      </p:sp>
    </p:spTree>
    <p:extLst>
      <p:ext uri="{BB962C8B-B14F-4D97-AF65-F5344CB8AC3E}">
        <p14:creationId xmlns:p14="http://schemas.microsoft.com/office/powerpoint/2010/main" val="28362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AB1D02-C50A-4A29-BC17-439AF95DC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23" y="0"/>
            <a:ext cx="4600575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18C157E-3647-4108-8176-0C26A7B1EB9D}"/>
              </a:ext>
            </a:extLst>
          </p:cNvPr>
          <p:cNvSpPr/>
          <p:nvPr/>
        </p:nvSpPr>
        <p:spPr>
          <a:xfrm>
            <a:off x="206315" y="1370280"/>
            <a:ext cx="3631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解耦的思想遍布整个项目。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各个类各司其职，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又在一定程度上相互交互。</a:t>
            </a:r>
            <a:endParaRPr lang="zh-CN" altLang="en-US" sz="2400" b="0" dirty="0">
              <a:effectLst/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1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A55E37-631D-42F2-9EDF-5EE1A126B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58" y="0"/>
            <a:ext cx="2854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866B91-BF16-459A-B4E4-4BF294B24430}"/>
              </a:ext>
            </a:extLst>
          </p:cNvPr>
          <p:cNvSpPr txBox="1"/>
          <p:nvPr/>
        </p:nvSpPr>
        <p:spPr>
          <a:xfrm>
            <a:off x="400832" y="2880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代码组织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8C157E-3647-4108-8176-0C26A7B1EB9D}"/>
              </a:ext>
            </a:extLst>
          </p:cNvPr>
          <p:cNvSpPr/>
          <p:nvPr/>
        </p:nvSpPr>
        <p:spPr>
          <a:xfrm>
            <a:off x="2937483" y="3123621"/>
            <a:ext cx="4824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Node </a:t>
            </a: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类：抽象基类</a:t>
            </a:r>
            <a:endParaRPr lang="en-US" altLang="zh-CN" sz="24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en-US" altLang="zh-CN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	</a:t>
            </a:r>
            <a:r>
              <a:rPr lang="zh-CN" altLang="en-US" sz="24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定义了场景中节点的基本操作，如平移、旋转、拉伸等。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D8D9F6-5A6F-4608-AB53-A77F001F9F66}"/>
              </a:ext>
            </a:extLst>
          </p:cNvPr>
          <p:cNvSpPr/>
          <p:nvPr/>
        </p:nvSpPr>
        <p:spPr>
          <a:xfrm>
            <a:off x="1120715" y="1575104"/>
            <a:ext cx="4216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Primitive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类：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真正实现了结点的渲染操作。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7701CB-455B-48AE-9488-FBAD7B7666ED}"/>
              </a:ext>
            </a:extLst>
          </p:cNvPr>
          <p:cNvSpPr/>
          <p:nvPr/>
        </p:nvSpPr>
        <p:spPr>
          <a:xfrm>
            <a:off x="4614999" y="1595136"/>
            <a:ext cx="4216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HierarchicalNode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类：</a:t>
            </a:r>
            <a:endParaRPr lang="en-US" altLang="zh-CN" sz="2000" dirty="0">
              <a:latin typeface="方正宋黑简体" panose="02010601030101010101" pitchFamily="2" charset="-122"/>
              <a:ea typeface="方正宋黑简体" panose="02010601030101010101" pitchFamily="2" charset="-122"/>
            </a:endParaRPr>
          </a:p>
          <a:p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负责递归地渲染</a:t>
            </a:r>
            <a:r>
              <a:rPr lang="en-US" altLang="zh-CN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list</a:t>
            </a:r>
            <a:r>
              <a:rPr lang="zh-CN" altLang="en-US" sz="2000" dirty="0">
                <a:latin typeface="方正宋黑简体" panose="02010601030101010101" pitchFamily="2" charset="-122"/>
                <a:ea typeface="方正宋黑简体" panose="02010601030101010101" pitchFamily="2" charset="-122"/>
              </a:rPr>
              <a:t>中的各个子对象。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5482658-CD3B-4F50-B682-43479C8AE1F4}"/>
              </a:ext>
            </a:extLst>
          </p:cNvPr>
          <p:cNvCxnSpPr>
            <a:cxnSpLocks/>
          </p:cNvCxnSpPr>
          <p:nvPr/>
        </p:nvCxnSpPr>
        <p:spPr>
          <a:xfrm flipH="1" flipV="1">
            <a:off x="2432157" y="2303022"/>
            <a:ext cx="457200" cy="6400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0711EC-9520-4186-A9EE-92E9B2691BF6}"/>
              </a:ext>
            </a:extLst>
          </p:cNvPr>
          <p:cNvCxnSpPr>
            <a:cxnSpLocks/>
          </p:cNvCxnSpPr>
          <p:nvPr/>
        </p:nvCxnSpPr>
        <p:spPr>
          <a:xfrm flipV="1">
            <a:off x="5424010" y="2303022"/>
            <a:ext cx="627874" cy="710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a18ad7-bea0-4fa6-ab90-32c11e91706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4f1877-8b0b-4efe-9ea9-77efe7c2d97f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675</Words>
  <Application>Microsoft Office PowerPoint</Application>
  <PresentationFormat>全屏显示(16:9)</PresentationFormat>
  <Paragraphs>147</Paragraphs>
  <Slides>18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Constantia</vt:lpstr>
      <vt:lpstr>Arial Black</vt:lpstr>
      <vt:lpstr>Open Sans Light</vt:lpstr>
      <vt:lpstr>方正粗黑宋简体</vt:lpstr>
      <vt:lpstr>Calibri</vt:lpstr>
      <vt:lpstr>微软雅黑</vt:lpstr>
      <vt:lpstr>Fira Code</vt:lpstr>
      <vt:lpstr>Impact</vt:lpstr>
      <vt:lpstr>方正宋黑简体</vt:lpstr>
      <vt:lpstr>宋体</vt:lpstr>
      <vt:lpstr>Bodoni MT Black</vt:lpstr>
      <vt:lpstr>Open Sans Extrabold</vt:lpstr>
      <vt:lpstr>方正姚体</vt:lpstr>
      <vt:lpstr>Wingdings</vt:lpstr>
      <vt:lpstr>Arial</vt:lpstr>
      <vt:lpstr>Open Sans Semibold</vt:lpstr>
      <vt:lpstr>2_Office Theme</vt:lpstr>
      <vt:lpstr>5_Office Theme</vt:lpstr>
      <vt:lpstr>4_Office Theme</vt:lpstr>
      <vt:lpstr>3_Office Theme</vt:lpstr>
      <vt:lpstr>6_Office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mhc5001</dc:creator>
  <cp:lastModifiedBy>wang yf</cp:lastModifiedBy>
  <cp:revision>247</cp:revision>
  <dcterms:created xsi:type="dcterms:W3CDTF">2013-10-04T13:00:56Z</dcterms:created>
  <dcterms:modified xsi:type="dcterms:W3CDTF">2018-06-27T12:14:45Z</dcterms:modified>
</cp:coreProperties>
</file>